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2"/>
  </p:notesMasterIdLst>
  <p:sldIdLst>
    <p:sldId id="256" r:id="rId2"/>
    <p:sldId id="257" r:id="rId3"/>
    <p:sldId id="275" r:id="rId4"/>
    <p:sldId id="260" r:id="rId5"/>
    <p:sldId id="258" r:id="rId6"/>
    <p:sldId id="261" r:id="rId7"/>
    <p:sldId id="262" r:id="rId8"/>
    <p:sldId id="274" r:id="rId9"/>
    <p:sldId id="276" r:id="rId10"/>
    <p:sldId id="263" r:id="rId11"/>
    <p:sldId id="265" r:id="rId12"/>
    <p:sldId id="264" r:id="rId13"/>
    <p:sldId id="267" r:id="rId14"/>
    <p:sldId id="269" r:id="rId15"/>
    <p:sldId id="327" r:id="rId16"/>
    <p:sldId id="329" r:id="rId17"/>
    <p:sldId id="268" r:id="rId18"/>
    <p:sldId id="273" r:id="rId19"/>
    <p:sldId id="279" r:id="rId20"/>
    <p:sldId id="278" r:id="rId21"/>
    <p:sldId id="280" r:id="rId22"/>
    <p:sldId id="270" r:id="rId23"/>
    <p:sldId id="334" r:id="rId24"/>
    <p:sldId id="282" r:id="rId25"/>
    <p:sldId id="283" r:id="rId26"/>
    <p:sldId id="284" r:id="rId27"/>
    <p:sldId id="285" r:id="rId28"/>
    <p:sldId id="286" r:id="rId29"/>
    <p:sldId id="271" r:id="rId30"/>
    <p:sldId id="287" r:id="rId31"/>
    <p:sldId id="288" r:id="rId32"/>
    <p:sldId id="289" r:id="rId33"/>
    <p:sldId id="290" r:id="rId34"/>
    <p:sldId id="291" r:id="rId35"/>
    <p:sldId id="292" r:id="rId36"/>
    <p:sldId id="293" r:id="rId37"/>
    <p:sldId id="294" r:id="rId38"/>
    <p:sldId id="295" r:id="rId39"/>
    <p:sldId id="326" r:id="rId40"/>
    <p:sldId id="298" r:id="rId41"/>
    <p:sldId id="300" r:id="rId42"/>
    <p:sldId id="302" r:id="rId43"/>
    <p:sldId id="304" r:id="rId44"/>
    <p:sldId id="303" r:id="rId45"/>
    <p:sldId id="306" r:id="rId46"/>
    <p:sldId id="331" r:id="rId47"/>
    <p:sldId id="332" r:id="rId48"/>
    <p:sldId id="335" r:id="rId49"/>
    <p:sldId id="333" r:id="rId50"/>
    <p:sldId id="305" r:id="rId51"/>
    <p:sldId id="339" r:id="rId52"/>
    <p:sldId id="337" r:id="rId53"/>
    <p:sldId id="344" r:id="rId54"/>
    <p:sldId id="307" r:id="rId55"/>
    <p:sldId id="308" r:id="rId56"/>
    <p:sldId id="336" r:id="rId57"/>
    <p:sldId id="340" r:id="rId58"/>
    <p:sldId id="341" r:id="rId59"/>
    <p:sldId id="342" r:id="rId60"/>
    <p:sldId id="343"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1" autoAdjust="0"/>
    <p:restoredTop sz="88525" autoAdjust="0"/>
  </p:normalViewPr>
  <p:slideViewPr>
    <p:cSldViewPr>
      <p:cViewPr varScale="1">
        <p:scale>
          <a:sx n="111" d="100"/>
          <a:sy n="111" d="100"/>
        </p:scale>
        <p:origin x="-1626" y="-90"/>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36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E736D-EFE9-4D74-AECC-DA624FCCDFCF}" type="datetimeFigureOut">
              <a:rPr lang="zh-CN" altLang="en-US" smtClean="0"/>
              <a:pPr/>
              <a:t>2013-12-17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8BC6A-3B97-4CCC-AE74-094A766D71E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51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52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53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56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57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58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59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我是一个不怎么喜欢去看广告理论和会说行话的人，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也不喜欢去讨论广告存在的价值，他的发展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8D8BC6A-3B97-4CCC-AE74-094A766D71E6}" type="slidenum">
              <a:rPr lang="zh-CN" altLang="en-US" smtClean="0"/>
              <a:pPr/>
              <a:t>60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垂直排列标题与文本">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7" r:id="rId1"/>
    <p:sldLayoutId id="2147483768" r:id="rId2"/>
    <p:sldLayoutId id="21474837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n/imgres?imgurl=http://xj.cbinews.com/uploadimage/2008-03-14/20080314230450.JPG&amp;imgrefurl=http://xj.cbinews.com/inc/showcontent.jsp?id=130144&amp;h=375&amp;w=500&amp;sz=45&amp;hl=zh-CN&amp;start=7&amp;um=1&amp;tbnid=DdrYvg0LgKxZwM:&amp;tbnh=98&amp;tbnw=130&amp;prev=/images?q=DELL+%E5%BA%97%E9%9D%A2&amp;um=1&amp;complete=1&amp;hl=zh-CN&amp;newwindow=1&amp;sa=N"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11" name="组合 10"/>
          <p:cNvGrpSpPr/>
          <p:nvPr/>
        </p:nvGrpSpPr>
        <p:grpSpPr>
          <a:xfrm>
            <a:off x="4286216" y="3000372"/>
            <a:ext cx="4857784" cy="1545375"/>
            <a:chOff x="3786182" y="3235693"/>
            <a:chExt cx="4640271" cy="1386298"/>
          </a:xfrm>
        </p:grpSpPr>
        <p:sp>
          <p:nvSpPr>
            <p:cNvPr id="8" name="矩形 7"/>
            <p:cNvSpPr/>
            <p:nvPr/>
          </p:nvSpPr>
          <p:spPr>
            <a:xfrm>
              <a:off x="4000496" y="3906477"/>
              <a:ext cx="3643338" cy="59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79157" y="3312382"/>
              <a:ext cx="3464743" cy="545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925991" y="3235693"/>
              <a:ext cx="3500462" cy="830997"/>
            </a:xfrm>
            <a:prstGeom prst="rect">
              <a:avLst/>
            </a:prstGeom>
            <a:noFill/>
          </p:spPr>
          <p:txBody>
            <a:bodyPr wrap="square" rtlCol="0">
              <a:spAutoFit/>
            </a:bodyPr>
            <a:lstStyle/>
            <a:p>
              <a:pPr lvl="0" algn="ctr"/>
              <a:r>
                <a:rPr lang="en-US" altLang="zh-CN" sz="4800" b="1" dirty="0" smtClean="0">
                  <a:solidFill>
                    <a:srgbClr val="FF0000"/>
                  </a:solidFill>
                  <a:latin typeface="微软雅黑" pitchFamily="34" charset="-122"/>
                  <a:ea typeface="微软雅黑" pitchFamily="34" charset="-122"/>
                </a:rPr>
                <a:t>4A</a:t>
              </a:r>
              <a:r>
                <a:rPr lang="zh-CN" altLang="en-US" sz="4800" b="1" dirty="0" smtClean="0">
                  <a:solidFill>
                    <a:srgbClr val="FF0000"/>
                  </a:solidFill>
                  <a:latin typeface="微软雅黑" pitchFamily="34" charset="-122"/>
                  <a:ea typeface="微软雅黑" pitchFamily="34" charset="-122"/>
                </a:rPr>
                <a:t>广告公司</a:t>
              </a:r>
              <a:endParaRPr lang="zh-CN" altLang="en-US" sz="3200" b="1" dirty="0">
                <a:solidFill>
                  <a:srgbClr val="FF0000"/>
                </a:solidFill>
                <a:latin typeface="微软雅黑" pitchFamily="34" charset="-122"/>
                <a:ea typeface="微软雅黑" pitchFamily="34" charset="-122"/>
              </a:endParaRPr>
            </a:p>
          </p:txBody>
        </p:sp>
        <p:sp>
          <p:nvSpPr>
            <p:cNvPr id="9" name="矩形 8"/>
            <p:cNvSpPr/>
            <p:nvPr/>
          </p:nvSpPr>
          <p:spPr>
            <a:xfrm>
              <a:off x="3786182" y="3876535"/>
              <a:ext cx="3786214" cy="745456"/>
            </a:xfrm>
            <a:prstGeom prst="rect">
              <a:avLst/>
            </a:prstGeom>
          </p:spPr>
          <p:txBody>
            <a:bodyPr wrap="square">
              <a:spAutoFit/>
            </a:bodyPr>
            <a:lstStyle/>
            <a:p>
              <a:r>
                <a:rPr lang="zh-CN" altLang="en-US" sz="4800" b="1" spc="-150" dirty="0" smtClean="0">
                  <a:solidFill>
                    <a:srgbClr val="FF0000"/>
                  </a:solidFill>
                  <a:latin typeface="微软雅黑" pitchFamily="34" charset="-122"/>
                  <a:ea typeface="微软雅黑" pitchFamily="34" charset="-122"/>
                </a:rPr>
                <a:t>品牌模型介绍</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41375" y="2100282"/>
            <a:ext cx="2209800" cy="685800"/>
          </a:xfrm>
          <a:prstGeom prst="rect">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第一个阶段</a:t>
            </a:r>
          </a:p>
          <a:p>
            <a:pPr algn="ctr">
              <a:lnSpc>
                <a:spcPct val="110000"/>
              </a:lnSpc>
            </a:pPr>
            <a:r>
              <a:rPr kumimoji="1" lang="zh-CN" altLang="en-US" sz="1200" b="1" dirty="0">
                <a:solidFill>
                  <a:schemeClr val="bg1"/>
                </a:solidFill>
                <a:latin typeface="华文细黑" pitchFamily="2" charset="-122"/>
                <a:ea typeface="华文细黑" pitchFamily="2" charset="-122"/>
              </a:rPr>
              <a:t>（</a:t>
            </a:r>
            <a:r>
              <a:rPr kumimoji="1" lang="en-US" altLang="zh-CN" sz="1200" b="1" dirty="0">
                <a:solidFill>
                  <a:schemeClr val="bg1"/>
                </a:solidFill>
                <a:latin typeface="华文细黑" pitchFamily="2" charset="-122"/>
                <a:ea typeface="华文细黑" pitchFamily="2" charset="-122"/>
              </a:rPr>
              <a:t>20</a:t>
            </a:r>
            <a:r>
              <a:rPr kumimoji="1" lang="zh-CN" altLang="en-US" sz="1200" b="1" dirty="0">
                <a:solidFill>
                  <a:schemeClr val="bg1"/>
                </a:solidFill>
                <a:latin typeface="华文细黑" pitchFamily="2" charset="-122"/>
                <a:ea typeface="华文细黑" pitchFamily="2" charset="-122"/>
              </a:rPr>
              <a:t>世纪</a:t>
            </a:r>
            <a:r>
              <a:rPr kumimoji="1" lang="en-US" altLang="zh-CN" sz="1200" b="1" dirty="0">
                <a:solidFill>
                  <a:schemeClr val="bg1"/>
                </a:solidFill>
                <a:latin typeface="华文细黑" pitchFamily="2" charset="-122"/>
                <a:ea typeface="华文细黑" pitchFamily="2" charset="-122"/>
              </a:rPr>
              <a:t>50</a:t>
            </a:r>
            <a:r>
              <a:rPr kumimoji="1" lang="zh-CN" altLang="en-US" sz="1200" b="1" dirty="0">
                <a:solidFill>
                  <a:schemeClr val="bg1"/>
                </a:solidFill>
                <a:latin typeface="华文细黑" pitchFamily="2" charset="-122"/>
                <a:ea typeface="华文细黑" pitchFamily="2" charset="-122"/>
              </a:rPr>
              <a:t>年代）</a:t>
            </a:r>
          </a:p>
        </p:txBody>
      </p:sp>
      <p:grpSp>
        <p:nvGrpSpPr>
          <p:cNvPr id="9" name="Group 6"/>
          <p:cNvGrpSpPr>
            <a:grpSpLocks/>
          </p:cNvGrpSpPr>
          <p:nvPr/>
        </p:nvGrpSpPr>
        <p:grpSpPr bwMode="auto">
          <a:xfrm>
            <a:off x="3059113" y="2100282"/>
            <a:ext cx="2582862" cy="685800"/>
            <a:chOff x="1973" y="1392"/>
            <a:chExt cx="1627" cy="432"/>
          </a:xfrm>
        </p:grpSpPr>
        <p:sp>
          <p:nvSpPr>
            <p:cNvPr id="10" name="Rectangle 7"/>
            <p:cNvSpPr>
              <a:spLocks noChangeArrowheads="1"/>
            </p:cNvSpPr>
            <p:nvPr/>
          </p:nvSpPr>
          <p:spPr bwMode="auto">
            <a:xfrm>
              <a:off x="2208" y="1392"/>
              <a:ext cx="1392" cy="43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第二个阶段</a:t>
              </a:r>
            </a:p>
            <a:p>
              <a:pPr algn="ctr">
                <a:lnSpc>
                  <a:spcPct val="110000"/>
                </a:lnSpc>
              </a:pPr>
              <a:r>
                <a:rPr kumimoji="1" lang="zh-CN" altLang="en-US" sz="1200" b="1" dirty="0">
                  <a:solidFill>
                    <a:schemeClr val="bg1"/>
                  </a:solidFill>
                  <a:latin typeface="华文细黑" pitchFamily="2" charset="-122"/>
                  <a:ea typeface="华文细黑" pitchFamily="2" charset="-122"/>
                </a:rPr>
                <a:t>（</a:t>
              </a:r>
              <a:r>
                <a:rPr kumimoji="1" lang="en-US" altLang="zh-CN" sz="1200" b="1" dirty="0">
                  <a:solidFill>
                    <a:schemeClr val="bg1"/>
                  </a:solidFill>
                  <a:latin typeface="华文细黑" pitchFamily="2" charset="-122"/>
                  <a:ea typeface="华文细黑" pitchFamily="2" charset="-122"/>
                </a:rPr>
                <a:t>20</a:t>
              </a:r>
              <a:r>
                <a:rPr kumimoji="1" lang="zh-CN" altLang="en-US" sz="1200" b="1" dirty="0">
                  <a:solidFill>
                    <a:schemeClr val="bg1"/>
                  </a:solidFill>
                  <a:latin typeface="华文细黑" pitchFamily="2" charset="-122"/>
                  <a:ea typeface="华文细黑" pitchFamily="2" charset="-122"/>
                </a:rPr>
                <a:t>世纪</a:t>
              </a:r>
              <a:r>
                <a:rPr kumimoji="1" lang="en-US" altLang="zh-CN" sz="1200" b="1" dirty="0">
                  <a:solidFill>
                    <a:schemeClr val="bg1"/>
                  </a:solidFill>
                  <a:latin typeface="华文细黑" pitchFamily="2" charset="-122"/>
                  <a:ea typeface="华文细黑" pitchFamily="2" charset="-122"/>
                </a:rPr>
                <a:t>90</a:t>
              </a:r>
              <a:r>
                <a:rPr kumimoji="1" lang="zh-CN" altLang="en-US" sz="1200" b="1" dirty="0">
                  <a:solidFill>
                    <a:schemeClr val="bg1"/>
                  </a:solidFill>
                  <a:latin typeface="华文细黑" pitchFamily="2" charset="-122"/>
                  <a:ea typeface="华文细黑" pitchFamily="2" charset="-122"/>
                </a:rPr>
                <a:t>年代初）</a:t>
              </a:r>
            </a:p>
          </p:txBody>
        </p:sp>
        <p:sp>
          <p:nvSpPr>
            <p:cNvPr id="11" name="Line 8"/>
            <p:cNvSpPr>
              <a:spLocks noChangeShapeType="1"/>
            </p:cNvSpPr>
            <p:nvPr/>
          </p:nvSpPr>
          <p:spPr bwMode="auto">
            <a:xfrm>
              <a:off x="1973" y="1661"/>
              <a:ext cx="227" cy="0"/>
            </a:xfrm>
            <a:prstGeom prst="line">
              <a:avLst/>
            </a:prstGeom>
            <a:noFill/>
            <a:ln w="9525">
              <a:solidFill>
                <a:schemeClr val="tx1"/>
              </a:solidFill>
              <a:round/>
              <a:headEnd/>
              <a:tailEnd type="triangle" w="med" len="med"/>
            </a:ln>
            <a:effectLst/>
          </p:spPr>
          <p:txBody>
            <a:bodyPr/>
            <a:lstStyle/>
            <a:p>
              <a:endParaRPr lang="zh-CN" altLang="en-US">
                <a:latin typeface="华文细黑" pitchFamily="2" charset="-122"/>
                <a:ea typeface="华文细黑" pitchFamily="2" charset="-122"/>
              </a:endParaRPr>
            </a:p>
          </p:txBody>
        </p:sp>
      </p:grpSp>
      <p:grpSp>
        <p:nvGrpSpPr>
          <p:cNvPr id="12" name="Group 9"/>
          <p:cNvGrpSpPr>
            <a:grpSpLocks/>
          </p:cNvGrpSpPr>
          <p:nvPr/>
        </p:nvGrpSpPr>
        <p:grpSpPr bwMode="auto">
          <a:xfrm>
            <a:off x="5651500" y="2100282"/>
            <a:ext cx="2581275" cy="685800"/>
            <a:chOff x="3606" y="1392"/>
            <a:chExt cx="1626" cy="432"/>
          </a:xfrm>
        </p:grpSpPr>
        <p:sp>
          <p:nvSpPr>
            <p:cNvPr id="13" name="Rectangle 10"/>
            <p:cNvSpPr>
              <a:spLocks noChangeArrowheads="1"/>
            </p:cNvSpPr>
            <p:nvPr/>
          </p:nvSpPr>
          <p:spPr bwMode="auto">
            <a:xfrm>
              <a:off x="3840" y="1392"/>
              <a:ext cx="1392" cy="432"/>
            </a:xfrm>
            <a:prstGeom prst="rect">
              <a:avLst/>
            </a:prstGeom>
            <a:gradFill flip="none" rotWithShape="1">
              <a:gsLst>
                <a:gs pos="0">
                  <a:srgbClr val="CC3300"/>
                </a:gs>
                <a:gs pos="100000">
                  <a:srgbClr val="CC3300">
                    <a:gamma/>
                    <a:shade val="46275"/>
                    <a:invGamma/>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第三个阶段</a:t>
              </a:r>
            </a:p>
            <a:p>
              <a:pPr algn="ctr">
                <a:lnSpc>
                  <a:spcPct val="110000"/>
                </a:lnSpc>
              </a:pPr>
              <a:r>
                <a:rPr kumimoji="1" lang="zh-CN" altLang="en-US" sz="1200" b="1" dirty="0">
                  <a:solidFill>
                    <a:schemeClr val="bg1"/>
                  </a:solidFill>
                  <a:latin typeface="华文细黑" pitchFamily="2" charset="-122"/>
                  <a:ea typeface="华文细黑" pitchFamily="2" charset="-122"/>
                </a:rPr>
                <a:t>（</a:t>
              </a:r>
              <a:r>
                <a:rPr kumimoji="1" lang="en-US" altLang="zh-CN" sz="1200" b="1" dirty="0">
                  <a:solidFill>
                    <a:schemeClr val="bg1"/>
                  </a:solidFill>
                  <a:latin typeface="华文细黑" pitchFamily="2" charset="-122"/>
                  <a:ea typeface="华文细黑" pitchFamily="2" charset="-122"/>
                </a:rPr>
                <a:t>20</a:t>
              </a:r>
              <a:r>
                <a:rPr kumimoji="1" lang="zh-CN" altLang="en-US" sz="1200" b="1" dirty="0">
                  <a:solidFill>
                    <a:schemeClr val="bg1"/>
                  </a:solidFill>
                  <a:latin typeface="华文细黑" pitchFamily="2" charset="-122"/>
                  <a:ea typeface="华文细黑" pitchFamily="2" charset="-122"/>
                </a:rPr>
                <a:t>世纪</a:t>
              </a:r>
              <a:r>
                <a:rPr kumimoji="1" lang="en-US" altLang="zh-CN" sz="1200" b="1" dirty="0">
                  <a:solidFill>
                    <a:schemeClr val="bg1"/>
                  </a:solidFill>
                  <a:latin typeface="华文细黑" pitchFamily="2" charset="-122"/>
                  <a:ea typeface="华文细黑" pitchFamily="2" charset="-122"/>
                </a:rPr>
                <a:t>90</a:t>
              </a:r>
              <a:r>
                <a:rPr kumimoji="1" lang="zh-CN" altLang="en-US" sz="1200" b="1" dirty="0">
                  <a:solidFill>
                    <a:schemeClr val="bg1"/>
                  </a:solidFill>
                  <a:latin typeface="华文细黑" pitchFamily="2" charset="-122"/>
                  <a:ea typeface="华文细黑" pitchFamily="2" charset="-122"/>
                </a:rPr>
                <a:t>年代末）</a:t>
              </a:r>
            </a:p>
          </p:txBody>
        </p:sp>
        <p:sp>
          <p:nvSpPr>
            <p:cNvPr id="14" name="Line 11"/>
            <p:cNvSpPr>
              <a:spLocks noChangeShapeType="1"/>
            </p:cNvSpPr>
            <p:nvPr/>
          </p:nvSpPr>
          <p:spPr bwMode="auto">
            <a:xfrm>
              <a:off x="3606" y="1661"/>
              <a:ext cx="227" cy="0"/>
            </a:xfrm>
            <a:prstGeom prst="line">
              <a:avLst/>
            </a:prstGeom>
            <a:noFill/>
            <a:ln w="9525">
              <a:solidFill>
                <a:schemeClr val="tx1"/>
              </a:solidFill>
              <a:round/>
              <a:headEnd/>
              <a:tailEnd type="triangle" w="med" len="med"/>
            </a:ln>
            <a:effectLst/>
          </p:spPr>
          <p:txBody>
            <a:bodyPr/>
            <a:lstStyle/>
            <a:p>
              <a:endParaRPr lang="zh-CN" altLang="en-US">
                <a:latin typeface="华文细黑" pitchFamily="2" charset="-122"/>
                <a:ea typeface="华文细黑" pitchFamily="2" charset="-122"/>
              </a:endParaRPr>
            </a:p>
          </p:txBody>
        </p:sp>
      </p:grpSp>
      <p:grpSp>
        <p:nvGrpSpPr>
          <p:cNvPr id="15" name="Group 12"/>
          <p:cNvGrpSpPr>
            <a:grpSpLocks/>
          </p:cNvGrpSpPr>
          <p:nvPr/>
        </p:nvGrpSpPr>
        <p:grpSpPr bwMode="auto">
          <a:xfrm>
            <a:off x="841375" y="2814657"/>
            <a:ext cx="2209800" cy="1647825"/>
            <a:chOff x="576" y="1842"/>
            <a:chExt cx="1392" cy="1038"/>
          </a:xfrm>
        </p:grpSpPr>
        <p:sp>
          <p:nvSpPr>
            <p:cNvPr id="16" name="Rectangle 13"/>
            <p:cNvSpPr>
              <a:spLocks noChangeArrowheads="1"/>
            </p:cNvSpPr>
            <p:nvPr/>
          </p:nvSpPr>
          <p:spPr bwMode="auto">
            <a:xfrm>
              <a:off x="576" y="1920"/>
              <a:ext cx="1392" cy="960"/>
            </a:xfrm>
            <a:prstGeom prst="rect">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奥美广告的创始人</a:t>
              </a:r>
            </a:p>
            <a:p>
              <a:pPr algn="ctr">
                <a:lnSpc>
                  <a:spcPct val="110000"/>
                </a:lnSpc>
              </a:pPr>
              <a:r>
                <a:rPr kumimoji="1" lang="zh-CN" altLang="en-US" dirty="0">
                  <a:solidFill>
                    <a:schemeClr val="bg1"/>
                  </a:solidFill>
                  <a:latin typeface="华文细黑" pitchFamily="2" charset="-122"/>
                  <a:ea typeface="华文细黑" pitchFamily="2" charset="-122"/>
                </a:rPr>
                <a:t>大卫</a:t>
              </a:r>
              <a:r>
                <a:rPr kumimoji="1" lang="en-US" altLang="zh-CN" dirty="0">
                  <a:solidFill>
                    <a:schemeClr val="bg1"/>
                  </a:solidFill>
                  <a:latin typeface="华文细黑" pitchFamily="2" charset="-122"/>
                  <a:ea typeface="华文细黑" pitchFamily="2" charset="-122"/>
                </a:rPr>
                <a:t>·</a:t>
              </a:r>
              <a:r>
                <a:rPr kumimoji="1" lang="zh-CN" altLang="en-US" dirty="0">
                  <a:solidFill>
                    <a:schemeClr val="bg1"/>
                  </a:solidFill>
                  <a:latin typeface="华文细黑" pitchFamily="2" charset="-122"/>
                  <a:ea typeface="华文细黑" pitchFamily="2" charset="-122"/>
                </a:rPr>
                <a:t>奥格威提出了</a:t>
              </a:r>
            </a:p>
            <a:p>
              <a:pPr algn="ctr">
                <a:lnSpc>
                  <a:spcPct val="110000"/>
                </a:lnSpc>
              </a:pPr>
              <a:r>
                <a:rPr kumimoji="1" lang="zh-CN" altLang="en-US" dirty="0">
                  <a:solidFill>
                    <a:schemeClr val="bg1"/>
                  </a:solidFill>
                  <a:latin typeface="华文细黑" pitchFamily="2" charset="-122"/>
                  <a:ea typeface="华文细黑" pitchFamily="2" charset="-122"/>
                </a:rPr>
                <a:t>“品牌形象”理论</a:t>
              </a:r>
            </a:p>
          </p:txBody>
        </p:sp>
        <p:sp>
          <p:nvSpPr>
            <p:cNvPr id="17" name="Line 14"/>
            <p:cNvSpPr>
              <a:spLocks noChangeShapeType="1"/>
            </p:cNvSpPr>
            <p:nvPr/>
          </p:nvSpPr>
          <p:spPr bwMode="auto">
            <a:xfrm>
              <a:off x="1292" y="1842"/>
              <a:ext cx="0" cy="91"/>
            </a:xfrm>
            <a:prstGeom prst="lin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endParaRPr kumimoji="1" lang="zh-CN" altLang="en-US" dirty="0">
                <a:solidFill>
                  <a:schemeClr val="bg1"/>
                </a:solidFill>
                <a:latin typeface="华文细黑" pitchFamily="2" charset="-122"/>
                <a:ea typeface="华文细黑" pitchFamily="2" charset="-122"/>
              </a:endParaRPr>
            </a:p>
          </p:txBody>
        </p:sp>
      </p:grpSp>
      <p:grpSp>
        <p:nvGrpSpPr>
          <p:cNvPr id="18" name="Group 15"/>
          <p:cNvGrpSpPr>
            <a:grpSpLocks/>
          </p:cNvGrpSpPr>
          <p:nvPr/>
        </p:nvGrpSpPr>
        <p:grpSpPr bwMode="auto">
          <a:xfrm>
            <a:off x="3432175" y="2814657"/>
            <a:ext cx="2209800" cy="1647825"/>
            <a:chOff x="2208" y="1842"/>
            <a:chExt cx="1392" cy="1038"/>
          </a:xfrm>
        </p:grpSpPr>
        <p:sp>
          <p:nvSpPr>
            <p:cNvPr id="19" name="Rectangle 16"/>
            <p:cNvSpPr>
              <a:spLocks noChangeArrowheads="1"/>
            </p:cNvSpPr>
            <p:nvPr/>
          </p:nvSpPr>
          <p:spPr bwMode="auto">
            <a:xfrm>
              <a:off x="2208" y="1920"/>
              <a:ext cx="1392" cy="96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奥美提出了</a:t>
              </a:r>
            </a:p>
            <a:p>
              <a:pPr algn="ctr">
                <a:lnSpc>
                  <a:spcPct val="110000"/>
                </a:lnSpc>
              </a:pPr>
              <a:r>
                <a:rPr kumimoji="1" lang="zh-CN" altLang="en-US" dirty="0">
                  <a:solidFill>
                    <a:schemeClr val="bg1"/>
                  </a:solidFill>
                  <a:latin typeface="华文细黑" pitchFamily="2" charset="-122"/>
                  <a:ea typeface="华文细黑" pitchFamily="2" charset="-122"/>
                </a:rPr>
                <a:t>“品牌管家”</a:t>
              </a:r>
            </a:p>
            <a:p>
              <a:pPr algn="ctr">
                <a:lnSpc>
                  <a:spcPct val="110000"/>
                </a:lnSpc>
              </a:pPr>
              <a:r>
                <a:rPr kumimoji="1" lang="zh-CN" altLang="en-US" dirty="0">
                  <a:solidFill>
                    <a:schemeClr val="bg1"/>
                  </a:solidFill>
                  <a:latin typeface="华文细黑" pitchFamily="2" charset="-122"/>
                  <a:ea typeface="华文细黑" pitchFamily="2" charset="-122"/>
                </a:rPr>
                <a:t>理论</a:t>
              </a:r>
            </a:p>
          </p:txBody>
        </p:sp>
        <p:sp>
          <p:nvSpPr>
            <p:cNvPr id="20" name="Line 17"/>
            <p:cNvSpPr>
              <a:spLocks noChangeShapeType="1"/>
            </p:cNvSpPr>
            <p:nvPr/>
          </p:nvSpPr>
          <p:spPr bwMode="auto">
            <a:xfrm>
              <a:off x="2925" y="1842"/>
              <a:ext cx="0" cy="91"/>
            </a:xfrm>
            <a:prstGeom prst="lin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endParaRPr kumimoji="1" lang="zh-CN" altLang="en-US" dirty="0">
                <a:solidFill>
                  <a:schemeClr val="bg1"/>
                </a:solidFill>
                <a:latin typeface="华文细黑" pitchFamily="2" charset="-122"/>
                <a:ea typeface="华文细黑" pitchFamily="2" charset="-122"/>
              </a:endParaRPr>
            </a:p>
          </p:txBody>
        </p:sp>
      </p:grpSp>
      <p:grpSp>
        <p:nvGrpSpPr>
          <p:cNvPr id="21" name="Group 18"/>
          <p:cNvGrpSpPr>
            <a:grpSpLocks/>
          </p:cNvGrpSpPr>
          <p:nvPr/>
        </p:nvGrpSpPr>
        <p:grpSpPr bwMode="auto">
          <a:xfrm>
            <a:off x="6022975" y="2814657"/>
            <a:ext cx="2209800" cy="1647825"/>
            <a:chOff x="3840" y="1842"/>
            <a:chExt cx="1392" cy="1038"/>
          </a:xfrm>
        </p:grpSpPr>
        <p:sp>
          <p:nvSpPr>
            <p:cNvPr id="22" name="Rectangle 19"/>
            <p:cNvSpPr>
              <a:spLocks noChangeArrowheads="1"/>
            </p:cNvSpPr>
            <p:nvPr/>
          </p:nvSpPr>
          <p:spPr bwMode="auto">
            <a:xfrm>
              <a:off x="3840" y="1920"/>
              <a:ext cx="1392" cy="960"/>
            </a:xfrm>
            <a:prstGeom prst="rect">
              <a:avLst/>
            </a:prstGeom>
            <a:gradFill flip="none" rotWithShape="1">
              <a:gsLst>
                <a:gs pos="0">
                  <a:srgbClr val="CC3300"/>
                </a:gs>
                <a:gs pos="100000">
                  <a:srgbClr val="CC3300">
                    <a:gamma/>
                    <a:shade val="46275"/>
                    <a:invGamma/>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奥美在品牌管家的</a:t>
              </a:r>
            </a:p>
            <a:p>
              <a:pPr algn="ctr">
                <a:lnSpc>
                  <a:spcPct val="110000"/>
                </a:lnSpc>
              </a:pPr>
              <a:r>
                <a:rPr kumimoji="1" lang="zh-CN" altLang="en-US" dirty="0">
                  <a:solidFill>
                    <a:schemeClr val="bg1"/>
                  </a:solidFill>
                  <a:latin typeface="华文细黑" pitchFamily="2" charset="-122"/>
                  <a:ea typeface="华文细黑" pitchFamily="2" charset="-122"/>
                </a:rPr>
                <a:t>基础上又提出了</a:t>
              </a:r>
            </a:p>
            <a:p>
              <a:pPr algn="ctr">
                <a:lnSpc>
                  <a:spcPct val="110000"/>
                </a:lnSpc>
              </a:pPr>
              <a:r>
                <a:rPr kumimoji="1" lang="zh-CN" altLang="en-US" dirty="0">
                  <a:solidFill>
                    <a:schemeClr val="bg1"/>
                  </a:solidFill>
                  <a:latin typeface="华文细黑" pitchFamily="2" charset="-122"/>
                  <a:ea typeface="华文细黑" pitchFamily="2" charset="-122"/>
                </a:rPr>
                <a:t>“</a:t>
              </a:r>
              <a:r>
                <a:rPr kumimoji="1" lang="en-US" altLang="zh-CN" dirty="0">
                  <a:solidFill>
                    <a:schemeClr val="bg1"/>
                  </a:solidFill>
                  <a:latin typeface="华文细黑" pitchFamily="2" charset="-122"/>
                  <a:ea typeface="华文细黑" pitchFamily="2" charset="-122"/>
                </a:rPr>
                <a:t>360</a:t>
              </a:r>
              <a:r>
                <a:rPr kumimoji="1" lang="zh-CN" altLang="en-US" dirty="0">
                  <a:solidFill>
                    <a:schemeClr val="bg1"/>
                  </a:solidFill>
                  <a:latin typeface="华文细黑" pitchFamily="2" charset="-122"/>
                  <a:ea typeface="华文细黑" pitchFamily="2" charset="-122"/>
                </a:rPr>
                <a:t>度品牌管家”</a:t>
              </a:r>
            </a:p>
            <a:p>
              <a:pPr algn="ctr">
                <a:lnSpc>
                  <a:spcPct val="110000"/>
                </a:lnSpc>
              </a:pPr>
              <a:r>
                <a:rPr kumimoji="1" lang="zh-CN" altLang="en-US" dirty="0">
                  <a:solidFill>
                    <a:schemeClr val="bg1"/>
                  </a:solidFill>
                  <a:latin typeface="华文细黑" pitchFamily="2" charset="-122"/>
                  <a:ea typeface="华文细黑" pitchFamily="2" charset="-122"/>
                </a:rPr>
                <a:t>理论</a:t>
              </a:r>
            </a:p>
          </p:txBody>
        </p:sp>
        <p:sp>
          <p:nvSpPr>
            <p:cNvPr id="23" name="Line 20"/>
            <p:cNvSpPr>
              <a:spLocks noChangeShapeType="1"/>
            </p:cNvSpPr>
            <p:nvPr/>
          </p:nvSpPr>
          <p:spPr bwMode="auto">
            <a:xfrm>
              <a:off x="4558" y="1842"/>
              <a:ext cx="0" cy="91"/>
            </a:xfrm>
            <a:prstGeom prst="line">
              <a:avLst/>
            </a:prstGeom>
            <a:gradFill flip="none" rotWithShape="1">
              <a:gsLst>
                <a:gs pos="0">
                  <a:srgbClr val="CC3300"/>
                </a:gs>
                <a:gs pos="100000">
                  <a:srgbClr val="CC3300">
                    <a:gamma/>
                    <a:shade val="46275"/>
                    <a:invGamma/>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endParaRPr kumimoji="1" lang="zh-CN" altLang="en-US" dirty="0">
                <a:solidFill>
                  <a:schemeClr val="bg1"/>
                </a:solidFill>
                <a:latin typeface="华文细黑" pitchFamily="2" charset="-122"/>
                <a:ea typeface="华文细黑" pitchFamily="2" charset="-122"/>
              </a:endParaRPr>
            </a:p>
          </p:txBody>
        </p:sp>
      </p:grpSp>
      <p:grpSp>
        <p:nvGrpSpPr>
          <p:cNvPr id="24" name="Group 22"/>
          <p:cNvGrpSpPr>
            <a:grpSpLocks/>
          </p:cNvGrpSpPr>
          <p:nvPr/>
        </p:nvGrpSpPr>
        <p:grpSpPr bwMode="auto">
          <a:xfrm>
            <a:off x="841375" y="4472007"/>
            <a:ext cx="2209800" cy="1743075"/>
            <a:chOff x="576" y="2886"/>
            <a:chExt cx="1392" cy="1098"/>
          </a:xfrm>
        </p:grpSpPr>
        <p:sp>
          <p:nvSpPr>
            <p:cNvPr id="25" name="Rectangle 23"/>
            <p:cNvSpPr>
              <a:spLocks noChangeArrowheads="1"/>
            </p:cNvSpPr>
            <p:nvPr/>
          </p:nvSpPr>
          <p:spPr bwMode="auto">
            <a:xfrm>
              <a:off x="576" y="2976"/>
              <a:ext cx="1392" cy="1008"/>
            </a:xfrm>
            <a:prstGeom prst="rect">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主要观点</a:t>
              </a:r>
            </a:p>
            <a:p>
              <a:pPr algn="ctr">
                <a:lnSpc>
                  <a:spcPct val="110000"/>
                </a:lnSpc>
              </a:pPr>
              <a:r>
                <a:rPr kumimoji="1" lang="zh-CN" altLang="en-US" dirty="0">
                  <a:solidFill>
                    <a:schemeClr val="bg1"/>
                  </a:solidFill>
                  <a:latin typeface="华文细黑" pitchFamily="2" charset="-122"/>
                  <a:ea typeface="华文细黑" pitchFamily="2" charset="-122"/>
                </a:rPr>
                <a:t>每一则广告都是建</a:t>
              </a:r>
            </a:p>
            <a:p>
              <a:pPr algn="ctr">
                <a:lnSpc>
                  <a:spcPct val="110000"/>
                </a:lnSpc>
              </a:pPr>
              <a:r>
                <a:rPr kumimoji="1" lang="zh-CN" altLang="en-US" dirty="0">
                  <a:solidFill>
                    <a:schemeClr val="bg1"/>
                  </a:solidFill>
                  <a:latin typeface="华文细黑" pitchFamily="2" charset="-122"/>
                  <a:ea typeface="华文细黑" pitchFamily="2" charset="-122"/>
                </a:rPr>
                <a:t>立品牌形象长期投</a:t>
              </a:r>
            </a:p>
            <a:p>
              <a:pPr algn="ctr">
                <a:lnSpc>
                  <a:spcPct val="110000"/>
                </a:lnSpc>
              </a:pPr>
              <a:r>
                <a:rPr kumimoji="1" lang="zh-CN" altLang="en-US" dirty="0">
                  <a:solidFill>
                    <a:schemeClr val="bg1"/>
                  </a:solidFill>
                  <a:latin typeface="华文细黑" pitchFamily="2" charset="-122"/>
                  <a:ea typeface="华文细黑" pitchFamily="2" charset="-122"/>
                </a:rPr>
                <a:t>资的一部分</a:t>
              </a:r>
            </a:p>
          </p:txBody>
        </p:sp>
        <p:sp>
          <p:nvSpPr>
            <p:cNvPr id="26" name="Line 24"/>
            <p:cNvSpPr>
              <a:spLocks noChangeShapeType="1"/>
            </p:cNvSpPr>
            <p:nvPr/>
          </p:nvSpPr>
          <p:spPr bwMode="auto">
            <a:xfrm>
              <a:off x="1292" y="2886"/>
              <a:ext cx="0" cy="90"/>
            </a:xfrm>
            <a:prstGeom prst="lin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endParaRPr kumimoji="1" lang="zh-CN" altLang="en-US" dirty="0">
                <a:solidFill>
                  <a:schemeClr val="bg1"/>
                </a:solidFill>
                <a:latin typeface="华文细黑" pitchFamily="2" charset="-122"/>
                <a:ea typeface="华文细黑" pitchFamily="2" charset="-122"/>
              </a:endParaRPr>
            </a:p>
          </p:txBody>
        </p:sp>
      </p:grpSp>
      <p:grpSp>
        <p:nvGrpSpPr>
          <p:cNvPr id="27" name="Group 25"/>
          <p:cNvGrpSpPr>
            <a:grpSpLocks/>
          </p:cNvGrpSpPr>
          <p:nvPr/>
        </p:nvGrpSpPr>
        <p:grpSpPr bwMode="auto">
          <a:xfrm>
            <a:off x="3432175" y="4472007"/>
            <a:ext cx="2209800" cy="1743075"/>
            <a:chOff x="2208" y="2886"/>
            <a:chExt cx="1392" cy="1098"/>
          </a:xfrm>
        </p:grpSpPr>
        <p:sp>
          <p:nvSpPr>
            <p:cNvPr id="28" name="Rectangle 26"/>
            <p:cNvSpPr>
              <a:spLocks noChangeArrowheads="1"/>
            </p:cNvSpPr>
            <p:nvPr/>
          </p:nvSpPr>
          <p:spPr bwMode="auto">
            <a:xfrm>
              <a:off x="2208" y="2976"/>
              <a:ext cx="1392" cy="1008"/>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主要观点</a:t>
              </a:r>
            </a:p>
            <a:p>
              <a:pPr algn="ctr">
                <a:lnSpc>
                  <a:spcPct val="110000"/>
                </a:lnSpc>
              </a:pPr>
              <a:r>
                <a:rPr kumimoji="1" lang="zh-CN" altLang="en-US" dirty="0">
                  <a:solidFill>
                    <a:schemeClr val="bg1"/>
                  </a:solidFill>
                  <a:latin typeface="华文细黑" pitchFamily="2" charset="-122"/>
                  <a:ea typeface="华文细黑" pitchFamily="2" charset="-122"/>
                </a:rPr>
                <a:t>我们的工作不是为了</a:t>
              </a:r>
            </a:p>
            <a:p>
              <a:pPr algn="ctr">
                <a:lnSpc>
                  <a:spcPct val="110000"/>
                </a:lnSpc>
              </a:pPr>
              <a:r>
                <a:rPr kumimoji="1" lang="zh-CN" altLang="en-US" dirty="0">
                  <a:solidFill>
                    <a:schemeClr val="bg1"/>
                  </a:solidFill>
                  <a:latin typeface="华文细黑" pitchFamily="2" charset="-122"/>
                  <a:ea typeface="华文细黑" pitchFamily="2" charset="-122"/>
                </a:rPr>
                <a:t>产品，甚至不是为了</a:t>
              </a:r>
            </a:p>
            <a:p>
              <a:pPr algn="ctr">
                <a:lnSpc>
                  <a:spcPct val="110000"/>
                </a:lnSpc>
              </a:pPr>
              <a:r>
                <a:rPr kumimoji="1" lang="zh-CN" altLang="en-US" dirty="0">
                  <a:solidFill>
                    <a:schemeClr val="bg1"/>
                  </a:solidFill>
                  <a:latin typeface="华文细黑" pitchFamily="2" charset="-122"/>
                  <a:ea typeface="华文细黑" pitchFamily="2" charset="-122"/>
                </a:rPr>
                <a:t>客户，而是为了品牌</a:t>
              </a:r>
            </a:p>
          </p:txBody>
        </p:sp>
        <p:sp>
          <p:nvSpPr>
            <p:cNvPr id="29" name="Line 27"/>
            <p:cNvSpPr>
              <a:spLocks noChangeShapeType="1"/>
            </p:cNvSpPr>
            <p:nvPr/>
          </p:nvSpPr>
          <p:spPr bwMode="auto">
            <a:xfrm>
              <a:off x="2925" y="2886"/>
              <a:ext cx="0" cy="91"/>
            </a:xfrm>
            <a:prstGeom prst="lin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endParaRPr kumimoji="1" lang="zh-CN" altLang="en-US" dirty="0">
                <a:solidFill>
                  <a:schemeClr val="bg1"/>
                </a:solidFill>
                <a:latin typeface="华文细黑" pitchFamily="2" charset="-122"/>
                <a:ea typeface="华文细黑" pitchFamily="2" charset="-122"/>
              </a:endParaRPr>
            </a:p>
          </p:txBody>
        </p:sp>
      </p:grpSp>
      <p:grpSp>
        <p:nvGrpSpPr>
          <p:cNvPr id="30" name="Group 28"/>
          <p:cNvGrpSpPr>
            <a:grpSpLocks/>
          </p:cNvGrpSpPr>
          <p:nvPr/>
        </p:nvGrpSpPr>
        <p:grpSpPr bwMode="auto">
          <a:xfrm>
            <a:off x="6022975" y="4472007"/>
            <a:ext cx="2209800" cy="1743075"/>
            <a:chOff x="3840" y="2886"/>
            <a:chExt cx="1392" cy="1098"/>
          </a:xfrm>
        </p:grpSpPr>
        <p:sp>
          <p:nvSpPr>
            <p:cNvPr id="31" name="Rectangle 29"/>
            <p:cNvSpPr>
              <a:spLocks noChangeArrowheads="1"/>
            </p:cNvSpPr>
            <p:nvPr/>
          </p:nvSpPr>
          <p:spPr bwMode="auto">
            <a:xfrm>
              <a:off x="3840" y="2976"/>
              <a:ext cx="1392" cy="1008"/>
            </a:xfrm>
            <a:prstGeom prst="rect">
              <a:avLst/>
            </a:prstGeom>
            <a:gradFill flip="none" rotWithShape="1">
              <a:gsLst>
                <a:gs pos="0">
                  <a:srgbClr val="CC3300"/>
                </a:gs>
                <a:gs pos="100000">
                  <a:srgbClr val="CC3300">
                    <a:gamma/>
                    <a:shade val="46275"/>
                    <a:invGamma/>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r>
                <a:rPr kumimoji="1" lang="zh-CN" altLang="en-US" dirty="0">
                  <a:solidFill>
                    <a:schemeClr val="bg1"/>
                  </a:solidFill>
                  <a:latin typeface="华文细黑" pitchFamily="2" charset="-122"/>
                  <a:ea typeface="华文细黑" pitchFamily="2" charset="-122"/>
                </a:rPr>
                <a:t>主要观点</a:t>
              </a:r>
            </a:p>
            <a:p>
              <a:pPr algn="ctr">
                <a:lnSpc>
                  <a:spcPct val="110000"/>
                </a:lnSpc>
              </a:pPr>
              <a:r>
                <a:rPr kumimoji="1" lang="zh-CN" altLang="en-US" dirty="0">
                  <a:solidFill>
                    <a:schemeClr val="bg1"/>
                  </a:solidFill>
                  <a:latin typeface="华文细黑" pitchFamily="2" charset="-122"/>
                  <a:ea typeface="华文细黑" pitchFamily="2" charset="-122"/>
                </a:rPr>
                <a:t>在与消费者的每一</a:t>
              </a:r>
            </a:p>
            <a:p>
              <a:pPr algn="ctr">
                <a:lnSpc>
                  <a:spcPct val="110000"/>
                </a:lnSpc>
              </a:pPr>
              <a:r>
                <a:rPr kumimoji="1" lang="zh-CN" altLang="en-US" dirty="0">
                  <a:solidFill>
                    <a:schemeClr val="bg1"/>
                  </a:solidFill>
                  <a:latin typeface="华文细黑" pitchFamily="2" charset="-122"/>
                  <a:ea typeface="华文细黑" pitchFamily="2" charset="-122"/>
                </a:rPr>
                <a:t>个接触点中去建立</a:t>
              </a:r>
            </a:p>
            <a:p>
              <a:pPr algn="ctr">
                <a:lnSpc>
                  <a:spcPct val="110000"/>
                </a:lnSpc>
              </a:pPr>
              <a:r>
                <a:rPr kumimoji="1" lang="zh-CN" altLang="en-US" dirty="0">
                  <a:solidFill>
                    <a:schemeClr val="bg1"/>
                  </a:solidFill>
                  <a:latin typeface="华文细黑" pitchFamily="2" charset="-122"/>
                  <a:ea typeface="华文细黑" pitchFamily="2" charset="-122"/>
                </a:rPr>
                <a:t>和提升品牌</a:t>
              </a:r>
            </a:p>
          </p:txBody>
        </p:sp>
        <p:sp>
          <p:nvSpPr>
            <p:cNvPr id="32" name="Line 30"/>
            <p:cNvSpPr>
              <a:spLocks noChangeShapeType="1"/>
            </p:cNvSpPr>
            <p:nvPr/>
          </p:nvSpPr>
          <p:spPr bwMode="auto">
            <a:xfrm>
              <a:off x="4558" y="2886"/>
              <a:ext cx="0" cy="91"/>
            </a:xfrm>
            <a:prstGeom prst="line">
              <a:avLst/>
            </a:prstGeom>
            <a:gradFill flip="none" rotWithShape="1">
              <a:gsLst>
                <a:gs pos="0">
                  <a:srgbClr val="CC3300"/>
                </a:gs>
                <a:gs pos="100000">
                  <a:srgbClr val="CC3300">
                    <a:gamma/>
                    <a:shade val="46275"/>
                    <a:invGamma/>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pPr>
              <a:endParaRPr kumimoji="1" lang="zh-CN" altLang="en-US" dirty="0">
                <a:solidFill>
                  <a:schemeClr val="bg1"/>
                </a:solidFill>
                <a:latin typeface="华文细黑" pitchFamily="2" charset="-122"/>
                <a:ea typeface="华文细黑" pitchFamily="2" charset="-122"/>
              </a:endParaRPr>
            </a:p>
          </p:txBody>
        </p:sp>
      </p:grpSp>
      <p:sp>
        <p:nvSpPr>
          <p:cNvPr id="33" name="Text Box 31"/>
          <p:cNvSpPr txBox="1">
            <a:spLocks noChangeArrowheads="1"/>
          </p:cNvSpPr>
          <p:nvPr/>
        </p:nvSpPr>
        <p:spPr bwMode="auto">
          <a:xfrm>
            <a:off x="728651" y="1100064"/>
            <a:ext cx="5057795" cy="400110"/>
          </a:xfrm>
          <a:prstGeom prst="rect">
            <a:avLst/>
          </a:prstGeom>
          <a:noFill/>
          <a:ln w="9525">
            <a:noFill/>
            <a:miter lim="800000"/>
            <a:headEnd/>
            <a:tailEnd/>
          </a:ln>
          <a:effectLst/>
        </p:spPr>
        <p:txBody>
          <a:bodyPr wrap="none">
            <a:spAutoFit/>
          </a:bodyPr>
          <a:lstStyle/>
          <a:p>
            <a:pPr algn="ctr"/>
            <a:r>
              <a:rPr kumimoji="1" lang="zh-CN" altLang="en-US" sz="2000" b="1" dirty="0">
                <a:latin typeface="华文细黑" pitchFamily="2" charset="-122"/>
                <a:ea typeface="华文细黑" pitchFamily="2" charset="-122"/>
              </a:rPr>
              <a:t>奥美的品牌理论体系大致经历了三个</a:t>
            </a:r>
            <a:r>
              <a:rPr kumimoji="1" lang="zh-CN" altLang="en-US" sz="2000" b="1" dirty="0" smtClean="0">
                <a:latin typeface="华文细黑" pitchFamily="2" charset="-122"/>
                <a:ea typeface="华文细黑" pitchFamily="2" charset="-122"/>
              </a:rPr>
              <a:t>阶段：</a:t>
            </a:r>
            <a:endParaRPr kumimoji="1" lang="zh-CN" altLang="en-US" sz="2000" b="1" dirty="0">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5"/>
          <p:cNvSpPr txBox="1">
            <a:spLocks noChangeArrowheads="1"/>
          </p:cNvSpPr>
          <p:nvPr/>
        </p:nvSpPr>
        <p:spPr>
          <a:xfrm>
            <a:off x="685800" y="2143116"/>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什么是奥美 </a:t>
            </a:r>
            <a:r>
              <a:rPr kumimoji="0" lang="en-US" altLang="zh-CN" sz="44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360º</a:t>
            </a:r>
            <a:r>
              <a:rPr kumimoji="0" lang="zh-CN" altLang="en-US" sz="44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品牌管家？</a:t>
            </a:r>
            <a:endParaRPr kumimoji="0" lang="zh-CN" altLang="en-US" sz="44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
        <p:nvSpPr>
          <p:cNvPr id="26" name="矩形 25"/>
          <p:cNvSpPr/>
          <p:nvPr/>
        </p:nvSpPr>
        <p:spPr>
          <a:xfrm>
            <a:off x="2000232" y="3252127"/>
            <a:ext cx="4572000" cy="1034129"/>
          </a:xfrm>
          <a:prstGeom prst="rect">
            <a:avLst/>
          </a:prstGeom>
        </p:spPr>
        <p:txBody>
          <a:bodyPr>
            <a:spAutoFit/>
          </a:bodyPr>
          <a:lstStyle/>
          <a:p>
            <a:pPr lvl="0" algn="ctr">
              <a:spcBef>
                <a:spcPct val="20000"/>
              </a:spcBef>
              <a:defRPr/>
            </a:pPr>
            <a:r>
              <a:rPr lang="zh-CN" altLang="en-US" i="1" dirty="0" smtClean="0">
                <a:latin typeface="华文细黑" pitchFamily="2" charset="-122"/>
                <a:ea typeface="华文细黑" pitchFamily="2" charset="-122"/>
              </a:rPr>
              <a:t>“360</a:t>
            </a:r>
            <a:r>
              <a:rPr lang="zh-CN" altLang="en-US" i="1" dirty="0" smtClean="0">
                <a:latin typeface="华文细黑" pitchFamily="2" charset="-122"/>
                <a:ea typeface="华文细黑" pitchFamily="2" charset="-122"/>
                <a:sym typeface="Symbol" pitchFamily="18" charset="2"/>
              </a:rPr>
              <a:t></a:t>
            </a:r>
            <a:r>
              <a:rPr lang="zh-CN" altLang="en-US" i="1" dirty="0" smtClean="0">
                <a:latin typeface="华文细黑" pitchFamily="2" charset="-122"/>
                <a:ea typeface="华文细黑" pitchFamily="2" charset="-122"/>
              </a:rPr>
              <a:t>度品牌管理”</a:t>
            </a:r>
            <a:r>
              <a:rPr lang="zh-CN" altLang="en-US" dirty="0" smtClean="0">
                <a:latin typeface="华文细黑" pitchFamily="2" charset="-122"/>
                <a:ea typeface="华文细黑" pitchFamily="2" charset="-122"/>
              </a:rPr>
              <a:t>是一套</a:t>
            </a:r>
          </a:p>
          <a:p>
            <a:pPr lvl="0" algn="ctr">
              <a:spcBef>
                <a:spcPct val="20000"/>
              </a:spcBef>
              <a:defRPr/>
            </a:pPr>
            <a:r>
              <a:rPr lang="zh-CN" altLang="en-US" dirty="0" smtClean="0">
                <a:latin typeface="华文细黑" pitchFamily="2" charset="-122"/>
                <a:ea typeface="华文细黑" pitchFamily="2" charset="-122"/>
              </a:rPr>
              <a:t>帮助成功</a:t>
            </a:r>
            <a:r>
              <a:rPr lang="zh-CN" altLang="en-US" dirty="0" smtClean="0">
                <a:solidFill>
                  <a:srgbClr val="FF0000"/>
                </a:solidFill>
                <a:latin typeface="华文细黑" pitchFamily="2" charset="-122"/>
                <a:ea typeface="华文细黑" pitchFamily="2" charset="-122"/>
              </a:rPr>
              <a:t>建立及管理</a:t>
            </a:r>
          </a:p>
          <a:p>
            <a:pPr lvl="0" algn="ctr">
              <a:spcBef>
                <a:spcPct val="20000"/>
              </a:spcBef>
              <a:defRPr/>
            </a:pPr>
            <a:r>
              <a:rPr lang="zh-CN" altLang="en-US" dirty="0" smtClean="0">
                <a:solidFill>
                  <a:srgbClr val="FF0000"/>
                </a:solidFill>
                <a:latin typeface="华文细黑" pitchFamily="2" charset="-122"/>
                <a:ea typeface="华文细黑" pitchFamily="2" charset="-122"/>
              </a:rPr>
              <a:t>消费者与品牌间的关系</a:t>
            </a:r>
            <a:r>
              <a:rPr lang="zh-CN" altLang="en-US" dirty="0" smtClean="0">
                <a:latin typeface="华文细黑" pitchFamily="2" charset="-122"/>
                <a:ea typeface="华文细黑" pitchFamily="2" charset="-122"/>
              </a:rPr>
              <a:t>的思考工具</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360"/>
          <p:cNvPicPr>
            <a:picLocks noChangeAspect="1" noChangeArrowheads="1"/>
          </p:cNvPicPr>
          <p:nvPr/>
        </p:nvPicPr>
        <p:blipFill>
          <a:blip r:embed="rId2" cstate="print"/>
          <a:srcRect/>
          <a:stretch>
            <a:fillRect/>
          </a:stretch>
        </p:blipFill>
        <p:spPr bwMode="auto">
          <a:xfrm>
            <a:off x="2508261" y="214290"/>
            <a:ext cx="6492895" cy="6406857"/>
          </a:xfrm>
          <a:prstGeom prst="rect">
            <a:avLst/>
          </a:prstGeom>
          <a:noFill/>
        </p:spPr>
      </p:pic>
      <p:sp>
        <p:nvSpPr>
          <p:cNvPr id="8" name="TextBox 7"/>
          <p:cNvSpPr txBox="1"/>
          <p:nvPr/>
        </p:nvSpPr>
        <p:spPr>
          <a:xfrm>
            <a:off x="71406" y="3405846"/>
            <a:ext cx="2500298" cy="523220"/>
          </a:xfrm>
          <a:prstGeom prst="rect">
            <a:avLst/>
          </a:prstGeom>
          <a:noFill/>
        </p:spPr>
        <p:txBody>
          <a:bodyPr wrap="square" rtlCol="0">
            <a:spAutoFit/>
          </a:bodyPr>
          <a:lstStyle/>
          <a:p>
            <a:r>
              <a:rPr lang="zh-CN" altLang="en-US" sz="1400" dirty="0" smtClean="0">
                <a:latin typeface="华文细黑" pitchFamily="2" charset="-122"/>
                <a:ea typeface="华文细黑" pitchFamily="2" charset="-122"/>
              </a:rPr>
              <a:t>产品</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形象</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消费者</a:t>
            </a:r>
            <a:r>
              <a:rPr lang="en-US" altLang="zh-CN" sz="1400" dirty="0" smtClean="0">
                <a:latin typeface="华文细黑" pitchFamily="2" charset="-122"/>
                <a:ea typeface="华文细黑" pitchFamily="2" charset="-122"/>
              </a:rPr>
              <a:t>/</a:t>
            </a:r>
          </a:p>
          <a:p>
            <a:r>
              <a:rPr lang="zh-CN" altLang="en-US" sz="1400" dirty="0" smtClean="0">
                <a:latin typeface="华文细黑" pitchFamily="2" charset="-122"/>
                <a:ea typeface="华文细黑" pitchFamily="2" charset="-122"/>
              </a:rPr>
              <a:t>通路</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视觉管理</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商业信誉</a:t>
            </a:r>
            <a:endParaRPr lang="zh-CN" altLang="en-US" sz="1400" dirty="0">
              <a:latin typeface="华文细黑" pitchFamily="2" charset="-122"/>
              <a:ea typeface="华文细黑" pitchFamily="2" charset="-122"/>
            </a:endParaRPr>
          </a:p>
        </p:txBody>
      </p:sp>
      <p:sp>
        <p:nvSpPr>
          <p:cNvPr id="9" name="TextBox 8"/>
          <p:cNvSpPr txBox="1"/>
          <p:nvPr/>
        </p:nvSpPr>
        <p:spPr>
          <a:xfrm>
            <a:off x="71438" y="2947569"/>
            <a:ext cx="2500298" cy="400110"/>
          </a:xfrm>
          <a:prstGeom prst="rect">
            <a:avLst/>
          </a:prstGeom>
          <a:noFill/>
        </p:spPr>
        <p:txBody>
          <a:bodyPr wrap="square" rtlCol="0">
            <a:spAutoFit/>
          </a:bodyPr>
          <a:lstStyle/>
          <a:p>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奥美</a:t>
            </a:r>
            <a: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t>-360</a:t>
            </a:r>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品牌罗盘</a:t>
            </a:r>
            <a:endParaRPr lang="zh-CN" altLang="en-US" sz="2000" dirty="0">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8"/>
          <p:cNvGrpSpPr>
            <a:grpSpLocks/>
          </p:cNvGrpSpPr>
          <p:nvPr/>
        </p:nvGrpSpPr>
        <p:grpSpPr bwMode="auto">
          <a:xfrm>
            <a:off x="2036832" y="1857364"/>
            <a:ext cx="5094467" cy="4224334"/>
            <a:chOff x="1396" y="1056"/>
            <a:chExt cx="3589" cy="2976"/>
          </a:xfrm>
        </p:grpSpPr>
        <p:sp>
          <p:nvSpPr>
            <p:cNvPr id="7" name="Oval 2"/>
            <p:cNvSpPr>
              <a:spLocks noChangeArrowheads="1"/>
            </p:cNvSpPr>
            <p:nvPr/>
          </p:nvSpPr>
          <p:spPr bwMode="auto">
            <a:xfrm>
              <a:off x="1396" y="1056"/>
              <a:ext cx="3572" cy="2976"/>
            </a:xfrm>
            <a:prstGeom prst="ellipse">
              <a:avLst/>
            </a:prstGeom>
            <a:gradFill rotWithShape="0">
              <a:gsLst>
                <a:gs pos="0">
                  <a:srgbClr val="CF0E30"/>
                </a:gs>
                <a:gs pos="100000">
                  <a:srgbClr val="CF0E30">
                    <a:gamma/>
                    <a:shade val="46275"/>
                    <a:invGamma/>
                  </a:srgbClr>
                </a:gs>
              </a:gsLst>
              <a:lin ang="5400000" scaled="1"/>
            </a:gradFill>
            <a:ln w="38100">
              <a:solidFill>
                <a:srgbClr val="FFFFFF"/>
              </a:solidFill>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8" name="AutoShape 4"/>
            <p:cNvSpPr>
              <a:spLocks noChangeArrowheads="1"/>
            </p:cNvSpPr>
            <p:nvPr/>
          </p:nvSpPr>
          <p:spPr bwMode="auto">
            <a:xfrm>
              <a:off x="2712" y="2143"/>
              <a:ext cx="878" cy="744"/>
            </a:xfrm>
            <a:prstGeom prst="star5">
              <a:avLst/>
            </a:prstGeom>
            <a:gradFill rotWithShape="0">
              <a:gsLst>
                <a:gs pos="0">
                  <a:srgbClr val="0000FF"/>
                </a:gs>
                <a:gs pos="50000">
                  <a:srgbClr val="0000FF">
                    <a:gamma/>
                    <a:shade val="46275"/>
                    <a:invGamma/>
                  </a:srgbClr>
                </a:gs>
                <a:gs pos="100000">
                  <a:srgbClr val="0000FF"/>
                </a:gs>
              </a:gsLst>
              <a:lin ang="5400000" scaled="1"/>
            </a:gradFill>
            <a:ln w="25400">
              <a:solidFill>
                <a:schemeClr val="tx1"/>
              </a:solidFill>
              <a:miter lim="800000"/>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9" name="AutoShape 5"/>
            <p:cNvSpPr>
              <a:spLocks noChangeArrowheads="1"/>
            </p:cNvSpPr>
            <p:nvPr/>
          </p:nvSpPr>
          <p:spPr bwMode="auto">
            <a:xfrm>
              <a:off x="2524" y="1972"/>
              <a:ext cx="1254" cy="1202"/>
            </a:xfrm>
            <a:custGeom>
              <a:avLst/>
              <a:gdLst>
                <a:gd name="G0" fmla="+- 3695 0 0"/>
                <a:gd name="G1" fmla="+- 21600 0 3695"/>
                <a:gd name="G2" fmla="+- 21600 0 369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95" y="10800"/>
                  </a:moveTo>
                  <a:cubicBezTo>
                    <a:pt x="3695" y="14724"/>
                    <a:pt x="6876" y="17905"/>
                    <a:pt x="10800" y="17905"/>
                  </a:cubicBezTo>
                  <a:cubicBezTo>
                    <a:pt x="14724" y="17905"/>
                    <a:pt x="17905" y="14724"/>
                    <a:pt x="17905" y="10800"/>
                  </a:cubicBezTo>
                  <a:cubicBezTo>
                    <a:pt x="17905" y="6876"/>
                    <a:pt x="14724" y="3695"/>
                    <a:pt x="10800" y="3695"/>
                  </a:cubicBezTo>
                  <a:cubicBezTo>
                    <a:pt x="6876" y="3695"/>
                    <a:pt x="3695" y="6876"/>
                    <a:pt x="3695" y="10800"/>
                  </a:cubicBezTo>
                  <a:close/>
                </a:path>
              </a:pathLst>
            </a:custGeom>
            <a:solidFill>
              <a:srgbClr val="0000FF"/>
            </a:solidFill>
            <a:ln w="25400">
              <a:solidFill>
                <a:schemeClr val="tx1"/>
              </a:solidFill>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10" name="Line 6"/>
            <p:cNvSpPr>
              <a:spLocks noChangeShapeType="1"/>
            </p:cNvSpPr>
            <p:nvPr/>
          </p:nvSpPr>
          <p:spPr bwMode="auto">
            <a:xfrm>
              <a:off x="3151" y="1056"/>
              <a:ext cx="0" cy="916"/>
            </a:xfrm>
            <a:prstGeom prst="line">
              <a:avLst/>
            </a:prstGeom>
            <a:noFill/>
            <a:ln w="38100">
              <a:solidFill>
                <a:srgbClr val="FFFFFF"/>
              </a:solidFill>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11" name="Line 7"/>
            <p:cNvSpPr>
              <a:spLocks noChangeShapeType="1"/>
            </p:cNvSpPr>
            <p:nvPr/>
          </p:nvSpPr>
          <p:spPr bwMode="auto">
            <a:xfrm>
              <a:off x="3151" y="3174"/>
              <a:ext cx="0" cy="858"/>
            </a:xfrm>
            <a:prstGeom prst="line">
              <a:avLst/>
            </a:prstGeom>
            <a:noFill/>
            <a:ln w="38100">
              <a:solidFill>
                <a:srgbClr val="FFFFFF"/>
              </a:solidFill>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12" name="Line 8"/>
            <p:cNvSpPr>
              <a:spLocks noChangeShapeType="1"/>
            </p:cNvSpPr>
            <p:nvPr/>
          </p:nvSpPr>
          <p:spPr bwMode="auto">
            <a:xfrm flipH="1" flipV="1">
              <a:off x="1584" y="1857"/>
              <a:ext cx="1002" cy="401"/>
            </a:xfrm>
            <a:prstGeom prst="line">
              <a:avLst/>
            </a:prstGeom>
            <a:noFill/>
            <a:ln w="38100">
              <a:solidFill>
                <a:srgbClr val="FFFFFF"/>
              </a:solidFill>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13" name="Line 9"/>
            <p:cNvSpPr>
              <a:spLocks noChangeShapeType="1"/>
            </p:cNvSpPr>
            <p:nvPr/>
          </p:nvSpPr>
          <p:spPr bwMode="auto">
            <a:xfrm flipV="1">
              <a:off x="3715" y="1743"/>
              <a:ext cx="939" cy="515"/>
            </a:xfrm>
            <a:prstGeom prst="line">
              <a:avLst/>
            </a:prstGeom>
            <a:noFill/>
            <a:ln w="38100">
              <a:solidFill>
                <a:srgbClr val="FFFFFF"/>
              </a:solidFill>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14" name="Line 10"/>
            <p:cNvSpPr>
              <a:spLocks noChangeShapeType="1"/>
            </p:cNvSpPr>
            <p:nvPr/>
          </p:nvSpPr>
          <p:spPr bwMode="auto">
            <a:xfrm>
              <a:off x="3715" y="2830"/>
              <a:ext cx="875" cy="626"/>
            </a:xfrm>
            <a:prstGeom prst="line">
              <a:avLst/>
            </a:prstGeom>
            <a:noFill/>
            <a:ln w="38100">
              <a:solidFill>
                <a:srgbClr val="FFFFFF"/>
              </a:solidFill>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15" name="Text Box 11"/>
            <p:cNvSpPr txBox="1">
              <a:spLocks noChangeArrowheads="1"/>
            </p:cNvSpPr>
            <p:nvPr/>
          </p:nvSpPr>
          <p:spPr bwMode="auto">
            <a:xfrm>
              <a:off x="2140" y="1440"/>
              <a:ext cx="818" cy="585"/>
            </a:xfrm>
            <a:prstGeom prst="rect">
              <a:avLst/>
            </a:prstGeom>
            <a:noFill/>
            <a:ln w="25400">
              <a:noFill/>
              <a:miter lim="800000"/>
              <a:headEnd type="none" w="sm" len="sm"/>
              <a:tailEnd type="none" w="sm" len="sm"/>
            </a:ln>
            <a:effectLst/>
          </p:spPr>
          <p:txBody>
            <a:bodyPr wrap="none">
              <a:spAutoFit/>
            </a:bodyPr>
            <a:lstStyle/>
            <a:p>
              <a:pPr algn="ctr" defTabSz="762000" eaLnBrk="1" hangingPunct="1"/>
              <a:r>
                <a:rPr kumimoji="1" lang="en-US" altLang="zh-TW" sz="2400" dirty="0">
                  <a:solidFill>
                    <a:srgbClr val="FFFFFF"/>
                  </a:solidFill>
                  <a:latin typeface="华文细黑" pitchFamily="2" charset="-122"/>
                  <a:ea typeface="华文细黑" pitchFamily="2" charset="-122"/>
                </a:rPr>
                <a:t>Image</a:t>
              </a:r>
            </a:p>
            <a:p>
              <a:pPr algn="ctr" defTabSz="762000" eaLnBrk="1" hangingPunct="1"/>
              <a:r>
                <a:rPr kumimoji="1" lang="zh-CN" altLang="en-US" sz="2400" dirty="0">
                  <a:solidFill>
                    <a:srgbClr val="FFFFFF"/>
                  </a:solidFill>
                  <a:latin typeface="华文细黑" pitchFamily="2" charset="-122"/>
                  <a:ea typeface="华文细黑" pitchFamily="2" charset="-122"/>
                </a:rPr>
                <a:t>形象</a:t>
              </a:r>
              <a:r>
                <a:rPr kumimoji="1" lang="zh-TW" altLang="en-US" sz="2400" dirty="0">
                  <a:solidFill>
                    <a:srgbClr val="FFFFFF"/>
                  </a:solidFill>
                  <a:latin typeface="华文细黑" pitchFamily="2" charset="-122"/>
                  <a:ea typeface="华文细黑" pitchFamily="2" charset="-122"/>
                </a:rPr>
                <a:t> </a:t>
              </a:r>
            </a:p>
          </p:txBody>
        </p:sp>
        <p:sp>
          <p:nvSpPr>
            <p:cNvPr id="16" name="Text Box 12"/>
            <p:cNvSpPr txBox="1">
              <a:spLocks noChangeArrowheads="1"/>
            </p:cNvSpPr>
            <p:nvPr/>
          </p:nvSpPr>
          <p:spPr bwMode="auto">
            <a:xfrm>
              <a:off x="3296" y="1440"/>
              <a:ext cx="1066" cy="585"/>
            </a:xfrm>
            <a:prstGeom prst="rect">
              <a:avLst/>
            </a:prstGeom>
            <a:noFill/>
            <a:ln w="25400">
              <a:noFill/>
              <a:miter lim="800000"/>
              <a:headEnd type="none" w="sm" len="sm"/>
              <a:tailEnd type="none" w="sm" len="sm"/>
            </a:ln>
            <a:effectLst/>
          </p:spPr>
          <p:txBody>
            <a:bodyPr wrap="none">
              <a:spAutoFit/>
            </a:bodyPr>
            <a:lstStyle/>
            <a:p>
              <a:pPr algn="ctr" defTabSz="762000" eaLnBrk="1" hangingPunct="1"/>
              <a:r>
                <a:rPr kumimoji="1" lang="en-US" altLang="zh-TW" sz="2400" dirty="0">
                  <a:solidFill>
                    <a:srgbClr val="FFFFFF"/>
                  </a:solidFill>
                  <a:latin typeface="华文细黑" pitchFamily="2" charset="-122"/>
                  <a:ea typeface="华文细黑" pitchFamily="2" charset="-122"/>
                </a:rPr>
                <a:t>Goodwill</a:t>
              </a:r>
            </a:p>
            <a:p>
              <a:pPr algn="ctr" defTabSz="762000" eaLnBrk="1" hangingPunct="1"/>
              <a:r>
                <a:rPr kumimoji="1" lang="zh-CN" altLang="en-US" sz="2400" dirty="0">
                  <a:solidFill>
                    <a:srgbClr val="FFFFFF"/>
                  </a:solidFill>
                  <a:latin typeface="华文细黑" pitchFamily="2" charset="-122"/>
                  <a:ea typeface="华文细黑" pitchFamily="2" charset="-122"/>
                </a:rPr>
                <a:t>声誉</a:t>
              </a:r>
              <a:endParaRPr kumimoji="1" lang="zh-TW" altLang="en-US" sz="2400" dirty="0">
                <a:solidFill>
                  <a:srgbClr val="FFFFFF"/>
                </a:solidFill>
                <a:latin typeface="华文细黑" pitchFamily="2" charset="-122"/>
                <a:ea typeface="华文细黑" pitchFamily="2" charset="-122"/>
              </a:endParaRPr>
            </a:p>
          </p:txBody>
        </p:sp>
        <p:sp>
          <p:nvSpPr>
            <p:cNvPr id="17" name="Text Box 13"/>
            <p:cNvSpPr txBox="1">
              <a:spLocks noChangeArrowheads="1"/>
            </p:cNvSpPr>
            <p:nvPr/>
          </p:nvSpPr>
          <p:spPr bwMode="auto">
            <a:xfrm>
              <a:off x="1521" y="2489"/>
              <a:ext cx="961" cy="585"/>
            </a:xfrm>
            <a:prstGeom prst="rect">
              <a:avLst/>
            </a:prstGeom>
            <a:noFill/>
            <a:ln w="25400">
              <a:noFill/>
              <a:miter lim="800000"/>
              <a:headEnd type="none" w="sm" len="sm"/>
              <a:tailEnd type="none" w="sm" len="sm"/>
            </a:ln>
            <a:effectLst/>
          </p:spPr>
          <p:txBody>
            <a:bodyPr wrap="none">
              <a:spAutoFit/>
            </a:bodyPr>
            <a:lstStyle/>
            <a:p>
              <a:pPr defTabSz="762000" eaLnBrk="1" hangingPunct="1"/>
              <a:r>
                <a:rPr kumimoji="1" lang="en-US" altLang="zh-TW" sz="2400" dirty="0">
                  <a:solidFill>
                    <a:srgbClr val="FFFFFF"/>
                  </a:solidFill>
                  <a:latin typeface="华文细黑" pitchFamily="2" charset="-122"/>
                  <a:ea typeface="华文细黑" pitchFamily="2" charset="-122"/>
                </a:rPr>
                <a:t>Product</a:t>
              </a:r>
            </a:p>
            <a:p>
              <a:pPr defTabSz="762000" eaLnBrk="1" hangingPunct="1"/>
              <a:r>
                <a:rPr kumimoji="1" lang="zh-CN" altLang="en-US" sz="2400">
                  <a:solidFill>
                    <a:srgbClr val="FFFFFF"/>
                  </a:solidFill>
                  <a:latin typeface="华文细黑" pitchFamily="2" charset="-122"/>
                  <a:ea typeface="华文细黑" pitchFamily="2" charset="-122"/>
                </a:rPr>
                <a:t>产品</a:t>
              </a:r>
              <a:r>
                <a:rPr kumimoji="1" lang="zh-TW" altLang="en-US" sz="2400">
                  <a:solidFill>
                    <a:srgbClr val="FFFFFF"/>
                  </a:solidFill>
                  <a:latin typeface="华文细黑" pitchFamily="2" charset="-122"/>
                  <a:ea typeface="华文细黑" pitchFamily="2" charset="-122"/>
                </a:rPr>
                <a:t> </a:t>
              </a:r>
            </a:p>
          </p:txBody>
        </p:sp>
        <p:sp>
          <p:nvSpPr>
            <p:cNvPr id="18" name="Text Box 14"/>
            <p:cNvSpPr txBox="1">
              <a:spLocks noChangeArrowheads="1"/>
            </p:cNvSpPr>
            <p:nvPr/>
          </p:nvSpPr>
          <p:spPr bwMode="auto">
            <a:xfrm>
              <a:off x="3836" y="2432"/>
              <a:ext cx="1149" cy="585"/>
            </a:xfrm>
            <a:prstGeom prst="rect">
              <a:avLst/>
            </a:prstGeom>
            <a:noFill/>
            <a:ln w="25400">
              <a:noFill/>
              <a:miter lim="800000"/>
              <a:headEnd type="none" w="sm" len="sm"/>
              <a:tailEnd type="none" w="sm" len="sm"/>
            </a:ln>
            <a:effectLst/>
          </p:spPr>
          <p:txBody>
            <a:bodyPr wrap="none">
              <a:spAutoFit/>
            </a:bodyPr>
            <a:lstStyle/>
            <a:p>
              <a:pPr algn="ctr" defTabSz="762000" eaLnBrk="1" hangingPunct="1"/>
              <a:r>
                <a:rPr kumimoji="1" lang="en-US" altLang="zh-TW" sz="2400" dirty="0">
                  <a:solidFill>
                    <a:srgbClr val="FFFFFF"/>
                  </a:solidFill>
                  <a:latin typeface="华文细黑" pitchFamily="2" charset="-122"/>
                  <a:ea typeface="华文细黑" pitchFamily="2" charset="-122"/>
                </a:rPr>
                <a:t>Customer</a:t>
              </a:r>
            </a:p>
            <a:p>
              <a:pPr algn="ctr" defTabSz="762000" eaLnBrk="1" hangingPunct="1"/>
              <a:r>
                <a:rPr kumimoji="1" lang="zh-CN" altLang="en-US" sz="2400">
                  <a:solidFill>
                    <a:srgbClr val="FFFFFF"/>
                  </a:solidFill>
                  <a:latin typeface="华文细黑" pitchFamily="2" charset="-122"/>
                  <a:ea typeface="华文细黑" pitchFamily="2" charset="-122"/>
                </a:rPr>
                <a:t>顾客</a:t>
              </a:r>
              <a:r>
                <a:rPr kumimoji="1" lang="zh-TW" altLang="en-US" sz="2400">
                  <a:solidFill>
                    <a:srgbClr val="FFFFFF"/>
                  </a:solidFill>
                  <a:latin typeface="华文细黑" pitchFamily="2" charset="-122"/>
                  <a:ea typeface="华文细黑" pitchFamily="2" charset="-122"/>
                </a:rPr>
                <a:t> </a:t>
              </a:r>
            </a:p>
          </p:txBody>
        </p:sp>
        <p:sp>
          <p:nvSpPr>
            <p:cNvPr id="19" name="Text Box 15"/>
            <p:cNvSpPr txBox="1">
              <a:spLocks noChangeArrowheads="1"/>
            </p:cNvSpPr>
            <p:nvPr/>
          </p:nvSpPr>
          <p:spPr bwMode="auto">
            <a:xfrm>
              <a:off x="3240" y="3264"/>
              <a:ext cx="1052" cy="585"/>
            </a:xfrm>
            <a:prstGeom prst="rect">
              <a:avLst/>
            </a:prstGeom>
            <a:noFill/>
            <a:ln w="25400">
              <a:noFill/>
              <a:miter lim="800000"/>
              <a:headEnd type="none" w="sm" len="sm"/>
              <a:tailEnd type="none" w="sm" len="sm"/>
            </a:ln>
            <a:effectLst/>
          </p:spPr>
          <p:txBody>
            <a:bodyPr wrap="none">
              <a:spAutoFit/>
            </a:bodyPr>
            <a:lstStyle/>
            <a:p>
              <a:pPr defTabSz="762000" eaLnBrk="1" hangingPunct="1"/>
              <a:r>
                <a:rPr kumimoji="1" lang="en-US" altLang="zh-TW" sz="2400" dirty="0">
                  <a:solidFill>
                    <a:srgbClr val="FFFFFF"/>
                  </a:solidFill>
                  <a:latin typeface="华文细黑" pitchFamily="2" charset="-122"/>
                  <a:ea typeface="华文细黑" pitchFamily="2" charset="-122"/>
                </a:rPr>
                <a:t>Channel</a:t>
              </a:r>
            </a:p>
            <a:p>
              <a:pPr defTabSz="762000" eaLnBrk="1" hangingPunct="1"/>
              <a:r>
                <a:rPr kumimoji="1" lang="zh-CN" altLang="en-US" sz="2400">
                  <a:solidFill>
                    <a:srgbClr val="FFFFFF"/>
                  </a:solidFill>
                  <a:latin typeface="华文细黑" pitchFamily="2" charset="-122"/>
                  <a:ea typeface="华文细黑" pitchFamily="2" charset="-122"/>
                </a:rPr>
                <a:t>卖场通路</a:t>
              </a:r>
              <a:r>
                <a:rPr kumimoji="1" lang="zh-TW" altLang="en-US" sz="2400">
                  <a:solidFill>
                    <a:srgbClr val="FFFFFF"/>
                  </a:solidFill>
                  <a:latin typeface="华文细黑" pitchFamily="2" charset="-122"/>
                  <a:ea typeface="华文细黑" pitchFamily="2" charset="-122"/>
                </a:rPr>
                <a:t> </a:t>
              </a:r>
            </a:p>
          </p:txBody>
        </p:sp>
        <p:sp>
          <p:nvSpPr>
            <p:cNvPr id="20" name="Text Box 16"/>
            <p:cNvSpPr txBox="1">
              <a:spLocks noChangeArrowheads="1"/>
            </p:cNvSpPr>
            <p:nvPr/>
          </p:nvSpPr>
          <p:spPr bwMode="auto">
            <a:xfrm>
              <a:off x="2106" y="3264"/>
              <a:ext cx="1052" cy="585"/>
            </a:xfrm>
            <a:prstGeom prst="rect">
              <a:avLst/>
            </a:prstGeom>
            <a:noFill/>
            <a:ln w="25400">
              <a:noFill/>
              <a:miter lim="800000"/>
              <a:headEnd type="none" w="sm" len="sm"/>
              <a:tailEnd type="none" w="sm" len="sm"/>
            </a:ln>
            <a:effectLst/>
          </p:spPr>
          <p:txBody>
            <a:bodyPr wrap="none">
              <a:spAutoFit/>
            </a:bodyPr>
            <a:lstStyle/>
            <a:p>
              <a:pPr defTabSz="762000" eaLnBrk="1" hangingPunct="1"/>
              <a:r>
                <a:rPr kumimoji="1" lang="en-US" altLang="zh-TW" sz="2400" dirty="0">
                  <a:solidFill>
                    <a:srgbClr val="FFFFFF"/>
                  </a:solidFill>
                  <a:latin typeface="华文细黑" pitchFamily="2" charset="-122"/>
                  <a:ea typeface="华文细黑" pitchFamily="2" charset="-122"/>
                </a:rPr>
                <a:t>Visual</a:t>
              </a:r>
            </a:p>
            <a:p>
              <a:pPr defTabSz="762000" eaLnBrk="1" hangingPunct="1"/>
              <a:r>
                <a:rPr kumimoji="1" lang="zh-CN" altLang="en-US" sz="2400">
                  <a:solidFill>
                    <a:srgbClr val="FFFFFF"/>
                  </a:solidFill>
                  <a:latin typeface="华文细黑" pitchFamily="2" charset="-122"/>
                  <a:ea typeface="华文细黑" pitchFamily="2" charset="-122"/>
                </a:rPr>
                <a:t>视觉识别</a:t>
              </a:r>
              <a:r>
                <a:rPr kumimoji="1" lang="zh-TW" altLang="en-US" sz="2400">
                  <a:solidFill>
                    <a:srgbClr val="FFFFFF"/>
                  </a:solidFill>
                  <a:latin typeface="华文细黑" pitchFamily="2" charset="-122"/>
                  <a:ea typeface="华文细黑" pitchFamily="2" charset="-122"/>
                </a:rPr>
                <a:t> </a:t>
              </a:r>
            </a:p>
          </p:txBody>
        </p:sp>
        <p:sp>
          <p:nvSpPr>
            <p:cNvPr id="21" name="Line 17"/>
            <p:cNvSpPr>
              <a:spLocks noChangeShapeType="1"/>
            </p:cNvSpPr>
            <p:nvPr/>
          </p:nvSpPr>
          <p:spPr bwMode="auto">
            <a:xfrm flipV="1">
              <a:off x="1728" y="2832"/>
              <a:ext cx="864" cy="576"/>
            </a:xfrm>
            <a:prstGeom prst="line">
              <a:avLst/>
            </a:prstGeom>
            <a:noFill/>
            <a:ln w="38100">
              <a:solidFill>
                <a:srgbClr val="FFFFFF"/>
              </a:solidFill>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grpSp>
      <p:sp>
        <p:nvSpPr>
          <p:cNvPr id="22" name="矩形 21"/>
          <p:cNvSpPr/>
          <p:nvPr/>
        </p:nvSpPr>
        <p:spPr>
          <a:xfrm>
            <a:off x="0" y="928670"/>
            <a:ext cx="9143999" cy="353943"/>
          </a:xfrm>
          <a:prstGeom prst="rect">
            <a:avLst/>
          </a:prstGeom>
        </p:spPr>
        <p:txBody>
          <a:bodyPr wrap="square">
            <a:spAutoFit/>
          </a:bodyPr>
          <a:lstStyle/>
          <a:p>
            <a:pPr lvl="0" algn="ctr">
              <a:lnSpc>
                <a:spcPct val="85000"/>
              </a:lnSpc>
              <a:spcBef>
                <a:spcPct val="0"/>
              </a:spcBef>
              <a:defRPr/>
            </a:pPr>
            <a:r>
              <a:rPr lang="zh-CN" altLang="en-US" sz="2000" b="1" dirty="0" smtClean="0">
                <a:latin typeface="华文细黑" pitchFamily="2" charset="-122"/>
                <a:ea typeface="华文细黑" pitchFamily="2" charset="-122"/>
              </a:rPr>
              <a:t>由6个相互相关的资产组成</a:t>
            </a:r>
            <a:endParaRPr lang="zh-TW" altLang="en-US" sz="2000" b="1" dirty="0">
              <a:latin typeface="华文细黑" pitchFamily="2" charset="-122"/>
              <a:ea typeface="华文细黑" pitchFamily="2" charset="-122"/>
            </a:endParaRPr>
          </a:p>
        </p:txBody>
      </p:sp>
      <p:sp>
        <p:nvSpPr>
          <p:cNvPr id="23" name="Text Box 18"/>
          <p:cNvSpPr txBox="1">
            <a:spLocks noChangeArrowheads="1"/>
          </p:cNvSpPr>
          <p:nvPr/>
        </p:nvSpPr>
        <p:spPr bwMode="auto">
          <a:xfrm>
            <a:off x="6429388" y="1857364"/>
            <a:ext cx="1467068" cy="584775"/>
          </a:xfrm>
          <a:prstGeom prst="rect">
            <a:avLst/>
          </a:prstGeom>
          <a:noFill/>
          <a:ln w="12700">
            <a:noFill/>
            <a:miter lim="800000"/>
            <a:headEnd/>
            <a:tailEnd/>
          </a:ln>
          <a:effectLst/>
        </p:spPr>
        <p:txBody>
          <a:bodyPr wrap="none">
            <a:spAutoFit/>
          </a:bodyPr>
          <a:lstStyle/>
          <a:p>
            <a:pPr algn="ctr"/>
            <a:r>
              <a:rPr kumimoji="1" lang="zh-CN" altLang="en-US" sz="1600" dirty="0">
                <a:latin typeface="华文细黑" pitchFamily="2" charset="-122"/>
                <a:ea typeface="华文细黑" pitchFamily="2" charset="-122"/>
              </a:rPr>
              <a:t>社会对它</a:t>
            </a:r>
            <a:endParaRPr kumimoji="1" lang="zh-TW" altLang="en-US" sz="1600" dirty="0">
              <a:latin typeface="华文细黑" pitchFamily="2" charset="-122"/>
              <a:ea typeface="华文细黑" pitchFamily="2" charset="-122"/>
            </a:endParaRPr>
          </a:p>
          <a:p>
            <a:pPr algn="ctr"/>
            <a:r>
              <a:rPr kumimoji="1" lang="zh-CN" altLang="en-US" sz="1600" dirty="0">
                <a:latin typeface="华文细黑" pitchFamily="2" charset="-122"/>
                <a:ea typeface="华文细黑" pitchFamily="2" charset="-122"/>
              </a:rPr>
              <a:t>的认可与好感</a:t>
            </a:r>
            <a:r>
              <a:rPr kumimoji="1" lang="zh-TW" altLang="en-US" sz="1600" dirty="0">
                <a:latin typeface="华文细黑" pitchFamily="2" charset="-122"/>
                <a:ea typeface="华文细黑" pitchFamily="2" charset="-122"/>
              </a:rPr>
              <a:t> </a:t>
            </a:r>
          </a:p>
        </p:txBody>
      </p:sp>
      <p:sp>
        <p:nvSpPr>
          <p:cNvPr id="24" name="Text Box 19"/>
          <p:cNvSpPr txBox="1">
            <a:spLocks noChangeArrowheads="1"/>
          </p:cNvSpPr>
          <p:nvPr/>
        </p:nvSpPr>
        <p:spPr bwMode="auto">
          <a:xfrm>
            <a:off x="1214414" y="2143116"/>
            <a:ext cx="1467068" cy="338554"/>
          </a:xfrm>
          <a:prstGeom prst="rect">
            <a:avLst/>
          </a:prstGeom>
          <a:noFill/>
          <a:ln w="12700">
            <a:noFill/>
            <a:miter lim="800000"/>
            <a:headEnd/>
            <a:tailEnd/>
          </a:ln>
          <a:effectLst/>
        </p:spPr>
        <p:txBody>
          <a:bodyPr wrap="none">
            <a:spAutoFit/>
          </a:bodyPr>
          <a:lstStyle/>
          <a:p>
            <a:pPr algn="ctr"/>
            <a:r>
              <a:rPr kumimoji="1" lang="zh-CN" altLang="en-US" sz="1600" dirty="0">
                <a:latin typeface="华文细黑" pitchFamily="2" charset="-122"/>
                <a:ea typeface="华文细黑" pitchFamily="2" charset="-122"/>
              </a:rPr>
              <a:t>形象好坏强弱</a:t>
            </a:r>
            <a:r>
              <a:rPr kumimoji="1" lang="zh-TW" altLang="en-US" sz="1600" dirty="0">
                <a:latin typeface="华文细黑" pitchFamily="2" charset="-122"/>
                <a:ea typeface="华文细黑" pitchFamily="2" charset="-122"/>
              </a:rPr>
              <a:t> </a:t>
            </a:r>
          </a:p>
        </p:txBody>
      </p:sp>
      <p:sp>
        <p:nvSpPr>
          <p:cNvPr id="25" name="Text Box 20"/>
          <p:cNvSpPr txBox="1">
            <a:spLocks noChangeArrowheads="1"/>
          </p:cNvSpPr>
          <p:nvPr/>
        </p:nvSpPr>
        <p:spPr bwMode="auto">
          <a:xfrm>
            <a:off x="428596" y="3714752"/>
            <a:ext cx="1415772" cy="830997"/>
          </a:xfrm>
          <a:prstGeom prst="rect">
            <a:avLst/>
          </a:prstGeom>
          <a:noFill/>
          <a:ln w="12700">
            <a:noFill/>
            <a:miter lim="800000"/>
            <a:headEnd/>
            <a:tailEnd/>
          </a:ln>
          <a:effectLst/>
        </p:spPr>
        <p:txBody>
          <a:bodyPr wrap="square">
            <a:spAutoFit/>
          </a:bodyPr>
          <a:lstStyle/>
          <a:p>
            <a:pPr algn="ctr"/>
            <a:r>
              <a:rPr kumimoji="1" lang="zh-CN" altLang="en-US" sz="1600" dirty="0">
                <a:latin typeface="华文细黑" pitchFamily="2" charset="-122"/>
                <a:ea typeface="华文细黑" pitchFamily="2" charset="-122"/>
              </a:rPr>
              <a:t>产品表现是否</a:t>
            </a:r>
            <a:endParaRPr kumimoji="1" lang="zh-TW" altLang="en-US" sz="1600" dirty="0">
              <a:latin typeface="华文细黑" pitchFamily="2" charset="-122"/>
              <a:ea typeface="华文细黑" pitchFamily="2" charset="-122"/>
            </a:endParaRPr>
          </a:p>
          <a:p>
            <a:pPr algn="ctr"/>
            <a:r>
              <a:rPr kumimoji="1" lang="zh-CN" altLang="en-US" sz="1600" dirty="0">
                <a:latin typeface="华文细黑" pitchFamily="2" charset="-122"/>
                <a:ea typeface="华文细黑" pitchFamily="2" charset="-122"/>
              </a:rPr>
              <a:t>增强品牌内涵</a:t>
            </a:r>
            <a:endParaRPr kumimoji="1" lang="zh-TW" altLang="en-US" sz="1600" dirty="0">
              <a:latin typeface="华文细黑" pitchFamily="2" charset="-122"/>
              <a:ea typeface="华文细黑" pitchFamily="2" charset="-122"/>
            </a:endParaRPr>
          </a:p>
          <a:p>
            <a:pPr algn="ctr"/>
            <a:r>
              <a:rPr kumimoji="1" lang="zh-CN" altLang="en-US" sz="1600" dirty="0">
                <a:latin typeface="华文细黑" pitchFamily="2" charset="-122"/>
                <a:ea typeface="华文细黑" pitchFamily="2" charset="-122"/>
              </a:rPr>
              <a:t>与价值</a:t>
            </a:r>
            <a:r>
              <a:rPr kumimoji="1" lang="zh-TW" altLang="en-US" sz="1600" dirty="0">
                <a:latin typeface="华文细黑" pitchFamily="2" charset="-122"/>
                <a:ea typeface="华文细黑" pitchFamily="2" charset="-122"/>
              </a:rPr>
              <a:t> </a:t>
            </a:r>
          </a:p>
        </p:txBody>
      </p:sp>
      <p:sp>
        <p:nvSpPr>
          <p:cNvPr id="27" name="Text Box 21"/>
          <p:cNvSpPr txBox="1">
            <a:spLocks noChangeArrowheads="1"/>
          </p:cNvSpPr>
          <p:nvPr/>
        </p:nvSpPr>
        <p:spPr bwMode="auto">
          <a:xfrm>
            <a:off x="7215206" y="3643314"/>
            <a:ext cx="1415772" cy="861774"/>
          </a:xfrm>
          <a:prstGeom prst="rect">
            <a:avLst/>
          </a:prstGeom>
          <a:noFill/>
          <a:ln w="12700">
            <a:noFill/>
            <a:miter lim="800000"/>
            <a:headEnd/>
            <a:tailEnd/>
          </a:ln>
          <a:effectLst/>
        </p:spPr>
        <p:txBody>
          <a:bodyPr wrap="none">
            <a:spAutoFit/>
          </a:bodyPr>
          <a:lstStyle/>
          <a:p>
            <a:pPr algn="ctr"/>
            <a:r>
              <a:rPr kumimoji="1" lang="zh-CN" altLang="en-US" sz="1600" dirty="0">
                <a:latin typeface="华文细黑" pitchFamily="2" charset="-122"/>
                <a:ea typeface="华文细黑" pitchFamily="2" charset="-122"/>
              </a:rPr>
              <a:t>致力于保养</a:t>
            </a:r>
            <a:endParaRPr kumimoji="1" lang="zh-TW" altLang="en-US" sz="1600" dirty="0">
              <a:latin typeface="华文细黑" pitchFamily="2" charset="-122"/>
              <a:ea typeface="华文细黑" pitchFamily="2" charset="-122"/>
            </a:endParaRPr>
          </a:p>
          <a:p>
            <a:pPr algn="ctr"/>
            <a:r>
              <a:rPr kumimoji="1" lang="zh-CN" altLang="en-US" sz="1600" dirty="0">
                <a:latin typeface="华文细黑" pitchFamily="2" charset="-122"/>
                <a:ea typeface="华文细黑" pitchFamily="2" charset="-122"/>
              </a:rPr>
              <a:t>与建造</a:t>
            </a:r>
            <a:r>
              <a:rPr kumimoji="1" lang="zh-CN" altLang="en-US" sz="1600" dirty="0" smtClean="0">
                <a:latin typeface="华文细黑" pitchFamily="2" charset="-122"/>
                <a:ea typeface="华文细黑" pitchFamily="2" charset="-122"/>
              </a:rPr>
              <a:t>消费者</a:t>
            </a:r>
            <a:endParaRPr kumimoji="1" lang="zh-TW" altLang="en-US" sz="1600" dirty="0">
              <a:latin typeface="华文细黑" pitchFamily="2" charset="-122"/>
              <a:ea typeface="华文细黑" pitchFamily="2" charset="-122"/>
            </a:endParaRPr>
          </a:p>
          <a:p>
            <a:pPr algn="ctr"/>
            <a:r>
              <a:rPr kumimoji="1" lang="zh-CN" altLang="en-US" sz="1600" dirty="0">
                <a:latin typeface="华文细黑" pitchFamily="2" charset="-122"/>
                <a:ea typeface="华文细黑" pitchFamily="2" charset="-122"/>
              </a:rPr>
              <a:t>忠诚度</a:t>
            </a:r>
            <a:r>
              <a:rPr kumimoji="1" lang="zh-TW" altLang="en-US" sz="1600" dirty="0">
                <a:latin typeface="华文细黑" pitchFamily="2" charset="-122"/>
                <a:ea typeface="华文细黑" pitchFamily="2" charset="-122"/>
              </a:rPr>
              <a:t> </a:t>
            </a:r>
          </a:p>
        </p:txBody>
      </p:sp>
      <p:sp>
        <p:nvSpPr>
          <p:cNvPr id="28" name="Text Box 22"/>
          <p:cNvSpPr txBox="1">
            <a:spLocks noChangeArrowheads="1"/>
          </p:cNvSpPr>
          <p:nvPr/>
        </p:nvSpPr>
        <p:spPr bwMode="auto">
          <a:xfrm>
            <a:off x="5857884" y="5929330"/>
            <a:ext cx="1877437" cy="338554"/>
          </a:xfrm>
          <a:prstGeom prst="rect">
            <a:avLst/>
          </a:prstGeom>
          <a:noFill/>
          <a:ln w="12700">
            <a:noFill/>
            <a:miter lim="800000"/>
            <a:headEnd/>
            <a:tailEnd/>
          </a:ln>
          <a:effectLst/>
        </p:spPr>
        <p:txBody>
          <a:bodyPr wrap="none">
            <a:spAutoFit/>
          </a:bodyPr>
          <a:lstStyle/>
          <a:p>
            <a:pPr algn="ctr"/>
            <a:r>
              <a:rPr kumimoji="1" lang="zh-CN" altLang="en-US" sz="1600" dirty="0">
                <a:latin typeface="华文细黑" pitchFamily="2" charset="-122"/>
                <a:ea typeface="华文细黑" pitchFamily="2" charset="-122"/>
              </a:rPr>
              <a:t>卖场的硬件与服务</a:t>
            </a:r>
            <a:r>
              <a:rPr kumimoji="1" lang="zh-TW" altLang="en-US" sz="1600" dirty="0">
                <a:latin typeface="华文细黑" pitchFamily="2" charset="-122"/>
                <a:ea typeface="华文细黑" pitchFamily="2" charset="-122"/>
              </a:rPr>
              <a:t> </a:t>
            </a:r>
          </a:p>
        </p:txBody>
      </p:sp>
      <p:sp>
        <p:nvSpPr>
          <p:cNvPr id="29" name="Text Box 23"/>
          <p:cNvSpPr txBox="1">
            <a:spLocks noChangeArrowheads="1"/>
          </p:cNvSpPr>
          <p:nvPr/>
        </p:nvSpPr>
        <p:spPr bwMode="auto">
          <a:xfrm>
            <a:off x="642910" y="5929330"/>
            <a:ext cx="3343275" cy="338554"/>
          </a:xfrm>
          <a:prstGeom prst="rect">
            <a:avLst/>
          </a:prstGeom>
          <a:noFill/>
          <a:ln w="12700">
            <a:noFill/>
            <a:miter lim="800000"/>
            <a:headEnd/>
            <a:tailEnd/>
          </a:ln>
          <a:effectLst/>
        </p:spPr>
        <p:txBody>
          <a:bodyPr>
            <a:spAutoFit/>
          </a:bodyPr>
          <a:lstStyle/>
          <a:p>
            <a:pPr algn="ctr"/>
            <a:r>
              <a:rPr kumimoji="1" lang="zh-CN" altLang="en-US" sz="1600">
                <a:latin typeface="华文细黑" pitchFamily="2" charset="-122"/>
                <a:ea typeface="华文细黑" pitchFamily="2" charset="-122"/>
              </a:rPr>
              <a:t>清楚而一致的识别系统</a:t>
            </a:r>
            <a:r>
              <a:rPr kumimoji="1" lang="zh-TW" altLang="en-US" sz="1600">
                <a:latin typeface="华文细黑" pitchFamily="2" charset="-122"/>
                <a:ea typeface="华文细黑" pitchFamily="2" charset="-122"/>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857232"/>
            <a:ext cx="9144000" cy="400110"/>
          </a:xfrm>
          <a:prstGeom prst="rect">
            <a:avLst/>
          </a:prstGeom>
        </p:spPr>
        <p:txBody>
          <a:bodyPr wrap="square">
            <a:spAutoFit/>
          </a:bodyPr>
          <a:lstStyle/>
          <a:p>
            <a:pPr lvl="0" algn="ctr">
              <a:spcBef>
                <a:spcPct val="0"/>
              </a:spcBef>
              <a:defRPr/>
            </a:pPr>
            <a:r>
              <a:rPr lang="zh-CN" altLang="en-US" sz="2000" b="1" dirty="0" smtClean="0">
                <a:latin typeface="华文细黑" pitchFamily="2" charset="-122"/>
                <a:ea typeface="华文细黑" pitchFamily="2" charset="-122"/>
              </a:rPr>
              <a:t>360</a:t>
            </a:r>
            <a:r>
              <a:rPr lang="zh-CN" altLang="en-US" sz="2000" b="1" baseline="30000" dirty="0" smtClean="0">
                <a:latin typeface="华文细黑" pitchFamily="2" charset="-122"/>
                <a:ea typeface="华文细黑" pitchFamily="2" charset="-122"/>
              </a:rPr>
              <a:t>0</a:t>
            </a:r>
            <a:r>
              <a:rPr lang="zh-CN" altLang="en-US" sz="2000" b="1" dirty="0" smtClean="0">
                <a:latin typeface="华文细黑" pitchFamily="2" charset="-122"/>
                <a:ea typeface="华文细黑" pitchFamily="2" charset="-122"/>
              </a:rPr>
              <a:t>品牌传播罗盘图</a:t>
            </a:r>
            <a:endParaRPr lang="zh-CN" altLang="en-US" sz="2000" b="1" dirty="0">
              <a:latin typeface="华文细黑" pitchFamily="2" charset="-122"/>
              <a:ea typeface="华文细黑" pitchFamily="2" charset="-122"/>
            </a:endParaRPr>
          </a:p>
        </p:txBody>
      </p:sp>
      <p:grpSp>
        <p:nvGrpSpPr>
          <p:cNvPr id="4" name="组合 3"/>
          <p:cNvGrpSpPr/>
          <p:nvPr/>
        </p:nvGrpSpPr>
        <p:grpSpPr>
          <a:xfrm>
            <a:off x="704263" y="1643050"/>
            <a:ext cx="7735475" cy="4838691"/>
            <a:chOff x="1152525" y="1730375"/>
            <a:chExt cx="8056295" cy="5039370"/>
          </a:xfrm>
        </p:grpSpPr>
        <p:sp>
          <p:nvSpPr>
            <p:cNvPr id="5" name="Text Box 2"/>
            <p:cNvSpPr txBox="1">
              <a:spLocks noChangeArrowheads="1"/>
            </p:cNvSpPr>
            <p:nvPr/>
          </p:nvSpPr>
          <p:spPr bwMode="auto">
            <a:xfrm>
              <a:off x="4579555" y="1730375"/>
              <a:ext cx="1380998" cy="557742"/>
            </a:xfrm>
            <a:prstGeom prst="rect">
              <a:avLst/>
            </a:prstGeom>
            <a:noFill/>
            <a:ln w="12700">
              <a:noFill/>
              <a:miter lim="800000"/>
              <a:headEnd/>
              <a:tailEnd/>
            </a:ln>
            <a:effectLst/>
          </p:spPr>
          <p:txBody>
            <a:bodyPr wrap="none">
              <a:spAutoFit/>
            </a:bodyPr>
            <a:lstStyle/>
            <a:p>
              <a:pPr algn="ctr">
                <a:lnSpc>
                  <a:spcPct val="9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Brand Scan</a:t>
              </a:r>
            </a:p>
            <a:p>
              <a:pPr algn="ctr">
                <a:lnSpc>
                  <a:spcPct val="90000"/>
                </a:lnSpc>
              </a:pPr>
              <a:r>
                <a:rPr kumimoji="1" lang="zh-CN" altLang="en-US" sz="1600" b="1" i="1" dirty="0">
                  <a:effectLst>
                    <a:outerShdw blurRad="38100" dist="38100" dir="2700000" algn="tl">
                      <a:srgbClr val="FFFFFF"/>
                    </a:outerShdw>
                  </a:effectLst>
                  <a:latin typeface="华文细黑" pitchFamily="2" charset="-122"/>
                  <a:ea typeface="华文细黑" pitchFamily="2" charset="-122"/>
                </a:rPr>
                <a:t>品牌扫描</a:t>
              </a:r>
              <a:endParaRPr kumimoji="1" lang="zh-TW" altLang="en-US" sz="1600" b="1" i="1" dirty="0">
                <a:effectLst>
                  <a:outerShdw blurRad="38100" dist="38100" dir="2700000" algn="tl">
                    <a:srgbClr val="808080"/>
                  </a:outerShdw>
                </a:effectLst>
                <a:latin typeface="华文细黑" pitchFamily="2" charset="-122"/>
                <a:ea typeface="华文细黑" pitchFamily="2" charset="-122"/>
              </a:endParaRPr>
            </a:p>
          </p:txBody>
        </p:sp>
        <p:sp>
          <p:nvSpPr>
            <p:cNvPr id="6" name="Text Box 3"/>
            <p:cNvSpPr txBox="1">
              <a:spLocks noChangeArrowheads="1"/>
            </p:cNvSpPr>
            <p:nvPr/>
          </p:nvSpPr>
          <p:spPr bwMode="auto">
            <a:xfrm>
              <a:off x="6877050" y="2286000"/>
              <a:ext cx="1411049" cy="557742"/>
            </a:xfrm>
            <a:prstGeom prst="rect">
              <a:avLst/>
            </a:prstGeom>
            <a:noFill/>
            <a:ln w="12700">
              <a:noFill/>
              <a:miter lim="800000"/>
              <a:headEnd/>
              <a:tailEnd/>
            </a:ln>
            <a:effectLst/>
          </p:spPr>
          <p:txBody>
            <a:bodyPr wrap="none">
              <a:spAutoFit/>
            </a:bodyPr>
            <a:lstStyle/>
            <a:p>
              <a:pPr algn="ctr">
                <a:lnSpc>
                  <a:spcPct val="9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Brand Audit</a:t>
              </a:r>
            </a:p>
            <a:p>
              <a:pPr algn="ctr">
                <a:lnSpc>
                  <a:spcPct val="90000"/>
                </a:lnSpc>
              </a:pPr>
              <a:r>
                <a:rPr kumimoji="1" lang="zh-CN" altLang="en-US" sz="1600" b="1" i="1" dirty="0">
                  <a:effectLst>
                    <a:outerShdw blurRad="38100" dist="38100" dir="2700000" algn="tl">
                      <a:srgbClr val="FFFFFF"/>
                    </a:outerShdw>
                  </a:effectLst>
                  <a:latin typeface="华文细黑" pitchFamily="2" charset="-122"/>
                  <a:ea typeface="华文细黑" pitchFamily="2" charset="-122"/>
                </a:rPr>
                <a:t>品牌检验</a:t>
              </a:r>
              <a:endParaRPr kumimoji="1" lang="zh-TW" altLang="en-US" sz="1600" b="1" i="1" dirty="0">
                <a:effectLst>
                  <a:outerShdw blurRad="38100" dist="38100" dir="2700000" algn="tl">
                    <a:srgbClr val="808080"/>
                  </a:outerShdw>
                </a:effectLst>
                <a:latin typeface="华文细黑" pitchFamily="2" charset="-122"/>
                <a:ea typeface="华文细黑" pitchFamily="2" charset="-122"/>
              </a:endParaRPr>
            </a:p>
          </p:txBody>
        </p:sp>
        <p:sp>
          <p:nvSpPr>
            <p:cNvPr id="7" name="Text Box 4"/>
            <p:cNvSpPr txBox="1">
              <a:spLocks noChangeArrowheads="1"/>
            </p:cNvSpPr>
            <p:nvPr/>
          </p:nvSpPr>
          <p:spPr bwMode="auto">
            <a:xfrm>
              <a:off x="7462838" y="4784725"/>
              <a:ext cx="1244101" cy="557742"/>
            </a:xfrm>
            <a:prstGeom prst="rect">
              <a:avLst/>
            </a:prstGeom>
            <a:noFill/>
            <a:ln w="12700">
              <a:noFill/>
              <a:miter lim="800000"/>
              <a:headEnd/>
              <a:tailEnd/>
            </a:ln>
            <a:effectLst/>
          </p:spPr>
          <p:txBody>
            <a:bodyPr wrap="none">
              <a:spAutoFit/>
            </a:bodyPr>
            <a:lstStyle/>
            <a:p>
              <a:pPr algn="ctr">
                <a:lnSpc>
                  <a:spcPct val="9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BrandPrint</a:t>
              </a:r>
            </a:p>
            <a:p>
              <a:pPr algn="ctr">
                <a:lnSpc>
                  <a:spcPct val="90000"/>
                </a:lnSpc>
              </a:pPr>
              <a:r>
                <a:rPr kumimoji="1" lang="zh-CN" altLang="en-US" sz="1600" b="1" i="1">
                  <a:effectLst>
                    <a:outerShdw blurRad="38100" dist="38100" dir="2700000" algn="tl">
                      <a:srgbClr val="FFFFFF"/>
                    </a:outerShdw>
                  </a:effectLst>
                  <a:latin typeface="华文细黑" pitchFamily="2" charset="-122"/>
                  <a:ea typeface="华文细黑" pitchFamily="2" charset="-122"/>
                </a:rPr>
                <a:t>品牌写真</a:t>
              </a:r>
              <a:endParaRPr kumimoji="1" lang="zh-TW" altLang="en-US" sz="1600" b="1" i="1">
                <a:effectLst>
                  <a:outerShdw blurRad="38100" dist="38100" dir="2700000" algn="tl">
                    <a:srgbClr val="808080"/>
                  </a:outerShdw>
                </a:effectLst>
                <a:latin typeface="华文细黑" pitchFamily="2" charset="-122"/>
                <a:ea typeface="华文细黑" pitchFamily="2" charset="-122"/>
              </a:endParaRPr>
            </a:p>
          </p:txBody>
        </p:sp>
        <p:sp>
          <p:nvSpPr>
            <p:cNvPr id="8" name="Text Box 5"/>
            <p:cNvSpPr txBox="1">
              <a:spLocks noChangeArrowheads="1"/>
            </p:cNvSpPr>
            <p:nvPr/>
          </p:nvSpPr>
          <p:spPr bwMode="auto">
            <a:xfrm>
              <a:off x="6189663" y="6032500"/>
              <a:ext cx="1688184" cy="737245"/>
            </a:xfrm>
            <a:prstGeom prst="rect">
              <a:avLst/>
            </a:prstGeom>
            <a:noFill/>
            <a:ln w="12700">
              <a:noFill/>
              <a:miter lim="800000"/>
              <a:headEnd/>
              <a:tailEnd/>
            </a:ln>
            <a:effectLst/>
          </p:spPr>
          <p:txBody>
            <a:bodyPr wrap="none">
              <a:spAutoFit/>
            </a:bodyPr>
            <a:lstStyle/>
            <a:p>
              <a:pPr algn="ctr">
                <a:lnSpc>
                  <a:spcPct val="8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Brand World</a:t>
              </a:r>
            </a:p>
            <a:p>
              <a:pPr algn="ctr">
                <a:lnSpc>
                  <a:spcPct val="80000"/>
                </a:lnSpc>
              </a:pPr>
              <a:r>
                <a:rPr kumimoji="1" lang="zh-CN" altLang="en-US" sz="1600" b="1" i="1">
                  <a:effectLst>
                    <a:outerShdw blurRad="38100" dist="38100" dir="2700000" algn="tl">
                      <a:srgbClr val="FFFFFF"/>
                    </a:outerShdw>
                  </a:effectLst>
                  <a:latin typeface="华文细黑" pitchFamily="2" charset="-122"/>
                  <a:ea typeface="华文细黑" pitchFamily="2" charset="-122"/>
                </a:rPr>
                <a:t>品牌存在的世界</a:t>
              </a:r>
              <a:endParaRPr kumimoji="1" lang="zh-TW" altLang="en-US" sz="1600" b="1" i="1">
                <a:effectLst>
                  <a:outerShdw blurRad="38100" dist="38100" dir="2700000" algn="tl">
                    <a:srgbClr val="808080"/>
                  </a:outerShdw>
                </a:effectLst>
                <a:latin typeface="华文细黑" pitchFamily="2" charset="-122"/>
                <a:ea typeface="华文细黑" pitchFamily="2" charset="-122"/>
              </a:endParaRPr>
            </a:p>
            <a:p>
              <a:pPr algn="ctr">
                <a:lnSpc>
                  <a:spcPct val="80000"/>
                </a:lnSpc>
              </a:pPr>
              <a:endParaRPr kumimoji="1" lang="zh-TW" altLang="en-US" sz="1600" b="1" i="1">
                <a:effectLst>
                  <a:outerShdw blurRad="38100" dist="38100" dir="2700000" algn="tl">
                    <a:srgbClr val="808080"/>
                  </a:outerShdw>
                </a:effectLst>
                <a:latin typeface="华文细黑" pitchFamily="2" charset="-122"/>
                <a:ea typeface="华文细黑" pitchFamily="2" charset="-122"/>
              </a:endParaRPr>
            </a:p>
          </p:txBody>
        </p:sp>
        <p:sp>
          <p:nvSpPr>
            <p:cNvPr id="9" name="Text Box 6"/>
            <p:cNvSpPr txBox="1">
              <a:spLocks noChangeArrowheads="1"/>
            </p:cNvSpPr>
            <p:nvPr/>
          </p:nvSpPr>
          <p:spPr bwMode="auto">
            <a:xfrm>
              <a:off x="1676400" y="2743200"/>
              <a:ext cx="1546278" cy="557742"/>
            </a:xfrm>
            <a:prstGeom prst="rect">
              <a:avLst/>
            </a:prstGeom>
            <a:noFill/>
            <a:ln w="12700">
              <a:noFill/>
              <a:miter lim="800000"/>
              <a:headEnd/>
              <a:tailEnd/>
            </a:ln>
            <a:effectLst/>
          </p:spPr>
          <p:txBody>
            <a:bodyPr wrap="none">
              <a:spAutoFit/>
            </a:bodyPr>
            <a:lstStyle/>
            <a:p>
              <a:pPr algn="ctr">
                <a:lnSpc>
                  <a:spcPct val="9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Brand Check</a:t>
              </a:r>
            </a:p>
            <a:p>
              <a:pPr algn="ctr">
                <a:lnSpc>
                  <a:spcPct val="90000"/>
                </a:lnSpc>
              </a:pPr>
              <a:r>
                <a:rPr kumimoji="1" lang="zh-CN" altLang="en-US" sz="1600" b="1" i="1" dirty="0">
                  <a:effectLst>
                    <a:outerShdw blurRad="38100" dist="38100" dir="2700000" algn="tl">
                      <a:srgbClr val="FFFFFF"/>
                    </a:outerShdw>
                  </a:effectLst>
                  <a:latin typeface="华文细黑" pitchFamily="2" charset="-122"/>
                  <a:ea typeface="华文细黑" pitchFamily="2" charset="-122"/>
                </a:rPr>
                <a:t>品牌健康检查</a:t>
              </a:r>
              <a:endParaRPr kumimoji="1" lang="zh-TW" altLang="en-US" sz="1600" b="1" i="1" dirty="0">
                <a:effectLst>
                  <a:outerShdw blurRad="38100" dist="38100" dir="2700000" algn="tl">
                    <a:srgbClr val="808080"/>
                  </a:outerShdw>
                </a:effectLst>
                <a:latin typeface="华文细黑" pitchFamily="2" charset="-122"/>
                <a:ea typeface="华文细黑" pitchFamily="2" charset="-122"/>
              </a:endParaRPr>
            </a:p>
          </p:txBody>
        </p:sp>
        <p:sp>
          <p:nvSpPr>
            <p:cNvPr id="10" name="Text Box 7"/>
            <p:cNvSpPr txBox="1">
              <a:spLocks noChangeArrowheads="1"/>
            </p:cNvSpPr>
            <p:nvPr/>
          </p:nvSpPr>
          <p:spPr bwMode="auto">
            <a:xfrm>
              <a:off x="1152525" y="4457700"/>
              <a:ext cx="2192368" cy="1250111"/>
            </a:xfrm>
            <a:prstGeom prst="rect">
              <a:avLst/>
            </a:prstGeom>
            <a:noFill/>
            <a:ln w="12700">
              <a:noFill/>
              <a:miter lim="800000"/>
              <a:headEnd/>
              <a:tailEnd/>
            </a:ln>
            <a:effectLst/>
          </p:spPr>
          <p:txBody>
            <a:bodyPr wrap="none">
              <a:spAutoFit/>
            </a:bodyPr>
            <a:lstStyle/>
            <a:p>
              <a:pPr algn="ctr">
                <a:lnSpc>
                  <a:spcPct val="9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Brand Involvement </a:t>
              </a:r>
            </a:p>
            <a:p>
              <a:pPr algn="ctr">
                <a:lnSpc>
                  <a:spcPct val="9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Opportunities</a:t>
              </a:r>
            </a:p>
            <a:p>
              <a:pPr algn="ctr">
                <a:lnSpc>
                  <a:spcPct val="90000"/>
                </a:lnSpc>
              </a:pPr>
              <a:r>
                <a:rPr kumimoji="1" lang="zh-CN" altLang="en-US" sz="1600" b="1" i="1" dirty="0">
                  <a:effectLst>
                    <a:outerShdw blurRad="38100" dist="38100" dir="2700000" algn="tl">
                      <a:srgbClr val="FFFFFF"/>
                    </a:outerShdw>
                  </a:effectLst>
                  <a:latin typeface="华文细黑" pitchFamily="2" charset="-122"/>
                  <a:ea typeface="华文细黑" pitchFamily="2" charset="-122"/>
                </a:rPr>
                <a:t>消费者参与品牌</a:t>
              </a:r>
              <a:endParaRPr kumimoji="1" lang="zh-TW" altLang="en-US" sz="1600" b="1" i="1" dirty="0">
                <a:effectLst>
                  <a:outerShdw blurRad="38100" dist="38100" dir="2700000" algn="tl">
                    <a:srgbClr val="808080"/>
                  </a:outerShdw>
                </a:effectLst>
                <a:latin typeface="华文细黑" pitchFamily="2" charset="-122"/>
                <a:ea typeface="华文细黑" pitchFamily="2" charset="-122"/>
              </a:endParaRPr>
            </a:p>
            <a:p>
              <a:pPr algn="ctr">
                <a:lnSpc>
                  <a:spcPct val="90000"/>
                </a:lnSpc>
              </a:pPr>
              <a:r>
                <a:rPr kumimoji="1" lang="zh-TW" altLang="en-US" sz="1600" b="1" i="1" dirty="0">
                  <a:latin typeface="华文细黑" pitchFamily="2" charset="-122"/>
                  <a:ea typeface="华文细黑" pitchFamily="2" charset="-122"/>
                </a:rPr>
                <a:t>的机会点</a:t>
              </a:r>
            </a:p>
            <a:p>
              <a:pPr algn="ctr">
                <a:lnSpc>
                  <a:spcPct val="90000"/>
                </a:lnSpc>
              </a:pPr>
              <a:endParaRPr kumimoji="1" lang="zh-TW" altLang="en-US" sz="1600" b="1" i="1" dirty="0">
                <a:effectLst>
                  <a:outerShdw blurRad="38100" dist="38100" dir="2700000" algn="tl">
                    <a:srgbClr val="808080"/>
                  </a:outerShdw>
                </a:effectLst>
                <a:latin typeface="华文细黑" pitchFamily="2" charset="-122"/>
                <a:ea typeface="华文细黑" pitchFamily="2" charset="-122"/>
              </a:endParaRPr>
            </a:p>
          </p:txBody>
        </p:sp>
        <p:sp>
          <p:nvSpPr>
            <p:cNvPr id="11" name="Text Box 8"/>
            <p:cNvSpPr txBox="1">
              <a:spLocks noChangeArrowheads="1"/>
            </p:cNvSpPr>
            <p:nvPr/>
          </p:nvSpPr>
          <p:spPr bwMode="auto">
            <a:xfrm>
              <a:off x="3568701" y="6016625"/>
              <a:ext cx="1339261" cy="711602"/>
            </a:xfrm>
            <a:prstGeom prst="rect">
              <a:avLst/>
            </a:prstGeom>
            <a:noFill/>
            <a:ln w="12700">
              <a:noFill/>
              <a:miter lim="800000"/>
              <a:headEnd/>
              <a:tailEnd/>
            </a:ln>
            <a:effectLst/>
          </p:spPr>
          <p:txBody>
            <a:bodyPr wrap="none">
              <a:spAutoFit/>
            </a:bodyPr>
            <a:lstStyle/>
            <a:p>
              <a:pPr algn="ctr">
                <a:lnSpc>
                  <a:spcPct val="8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Brand Idea</a:t>
              </a:r>
            </a:p>
            <a:p>
              <a:pPr algn="ctr">
                <a:lnSpc>
                  <a:spcPct val="80000"/>
                </a:lnSpc>
              </a:pPr>
              <a:r>
                <a:rPr kumimoji="1" lang="zh-CN" altLang="en-US" sz="1600" b="1" i="1" dirty="0">
                  <a:effectLst>
                    <a:outerShdw blurRad="38100" dist="38100" dir="2700000" algn="tl">
                      <a:srgbClr val="FFFFFF"/>
                    </a:outerShdw>
                  </a:effectLst>
                  <a:latin typeface="华文细黑" pitchFamily="2" charset="-122"/>
                  <a:ea typeface="华文细黑" pitchFamily="2" charset="-122"/>
                </a:rPr>
                <a:t>品牌</a:t>
              </a:r>
              <a:endParaRPr kumimoji="1" lang="zh-TW" altLang="en-US" sz="1600" b="1" i="1" dirty="0">
                <a:effectLst>
                  <a:outerShdw blurRad="38100" dist="38100" dir="2700000" algn="tl">
                    <a:srgbClr val="808080"/>
                  </a:outerShdw>
                </a:effectLst>
                <a:latin typeface="华文细黑" pitchFamily="2" charset="-122"/>
                <a:ea typeface="华文细黑" pitchFamily="2" charset="-122"/>
              </a:endParaRPr>
            </a:p>
            <a:p>
              <a:pPr algn="ctr">
                <a:lnSpc>
                  <a:spcPct val="80000"/>
                </a:lnSpc>
              </a:pPr>
              <a:r>
                <a:rPr kumimoji="1" lang="zh-TW" altLang="en-US" sz="1600" b="1" i="1" dirty="0">
                  <a:latin typeface="华文细黑" pitchFamily="2" charset="-122"/>
                  <a:ea typeface="华文细黑" pitchFamily="2" charset="-122"/>
                </a:rPr>
                <a:t>创意中心点</a:t>
              </a:r>
            </a:p>
          </p:txBody>
        </p:sp>
        <p:sp>
          <p:nvSpPr>
            <p:cNvPr id="12" name="Text Box 9"/>
            <p:cNvSpPr txBox="1">
              <a:spLocks noChangeArrowheads="1"/>
            </p:cNvSpPr>
            <p:nvPr/>
          </p:nvSpPr>
          <p:spPr bwMode="auto">
            <a:xfrm>
              <a:off x="7410450" y="3549650"/>
              <a:ext cx="1798370" cy="557742"/>
            </a:xfrm>
            <a:prstGeom prst="rect">
              <a:avLst/>
            </a:prstGeom>
            <a:noFill/>
            <a:ln w="12700">
              <a:noFill/>
              <a:miter lim="800000"/>
              <a:headEnd/>
              <a:tailEnd/>
            </a:ln>
            <a:effectLst/>
          </p:spPr>
          <p:txBody>
            <a:bodyPr wrap="none">
              <a:spAutoFit/>
            </a:bodyPr>
            <a:lstStyle/>
            <a:p>
              <a:pPr algn="ctr">
                <a:lnSpc>
                  <a:spcPct val="90000"/>
                </a:lnSpc>
              </a:pPr>
              <a:r>
                <a:rPr kumimoji="1" lang="en-US" altLang="zh-TW" sz="1600" b="1" i="1" dirty="0">
                  <a:effectLst>
                    <a:outerShdw blurRad="38100" dist="38100" dir="2700000" algn="tl">
                      <a:srgbClr val="808080"/>
                    </a:outerShdw>
                  </a:effectLst>
                  <a:latin typeface="华文细黑" pitchFamily="2" charset="-122"/>
                  <a:ea typeface="华文细黑" pitchFamily="2" charset="-122"/>
                </a:rPr>
                <a:t>Key Challenges</a:t>
              </a:r>
            </a:p>
            <a:p>
              <a:pPr algn="ctr">
                <a:lnSpc>
                  <a:spcPct val="90000"/>
                </a:lnSpc>
              </a:pPr>
              <a:r>
                <a:rPr kumimoji="1" lang="zh-CN" altLang="en-US" sz="1600" b="1" i="1">
                  <a:effectLst>
                    <a:outerShdw blurRad="38100" dist="38100" dir="2700000" algn="tl">
                      <a:srgbClr val="FFFFFF"/>
                    </a:outerShdw>
                  </a:effectLst>
                  <a:latin typeface="华文细黑" pitchFamily="2" charset="-122"/>
                  <a:ea typeface="华文细黑" pitchFamily="2" charset="-122"/>
                </a:rPr>
                <a:t>主要挑战</a:t>
              </a:r>
              <a:endParaRPr kumimoji="1" lang="zh-TW" altLang="en-US" sz="1600" b="1" i="1">
                <a:effectLst>
                  <a:outerShdw blurRad="38100" dist="38100" dir="2700000" algn="tl">
                    <a:srgbClr val="808080"/>
                  </a:outerShdw>
                </a:effectLst>
                <a:latin typeface="华文细黑" pitchFamily="2" charset="-122"/>
                <a:ea typeface="华文细黑" pitchFamily="2" charset="-122"/>
              </a:endParaRPr>
            </a:p>
          </p:txBody>
        </p:sp>
        <p:sp>
          <p:nvSpPr>
            <p:cNvPr id="13" name="Freeform 10"/>
            <p:cNvSpPr>
              <a:spLocks/>
            </p:cNvSpPr>
            <p:nvPr/>
          </p:nvSpPr>
          <p:spPr bwMode="auto">
            <a:xfrm>
              <a:off x="2806700" y="2117725"/>
              <a:ext cx="1538288" cy="622300"/>
            </a:xfrm>
            <a:custGeom>
              <a:avLst/>
              <a:gdLst/>
              <a:ahLst/>
              <a:cxnLst>
                <a:cxn ang="0">
                  <a:pos x="936" y="8"/>
                </a:cxn>
                <a:cxn ang="0">
                  <a:pos x="904" y="8"/>
                </a:cxn>
                <a:cxn ang="0">
                  <a:pos x="872" y="16"/>
                </a:cxn>
                <a:cxn ang="0">
                  <a:pos x="840" y="24"/>
                </a:cxn>
                <a:cxn ang="0">
                  <a:pos x="808" y="32"/>
                </a:cxn>
                <a:cxn ang="0">
                  <a:pos x="768" y="40"/>
                </a:cxn>
                <a:cxn ang="0">
                  <a:pos x="736" y="48"/>
                </a:cxn>
                <a:cxn ang="0">
                  <a:pos x="704" y="56"/>
                </a:cxn>
                <a:cxn ang="0">
                  <a:pos x="672" y="64"/>
                </a:cxn>
                <a:cxn ang="0">
                  <a:pos x="640" y="72"/>
                </a:cxn>
                <a:cxn ang="0">
                  <a:pos x="608" y="80"/>
                </a:cxn>
                <a:cxn ang="0">
                  <a:pos x="576" y="88"/>
                </a:cxn>
                <a:cxn ang="0">
                  <a:pos x="544" y="104"/>
                </a:cxn>
                <a:cxn ang="0">
                  <a:pos x="512" y="112"/>
                </a:cxn>
                <a:cxn ang="0">
                  <a:pos x="488" y="128"/>
                </a:cxn>
                <a:cxn ang="0">
                  <a:pos x="456" y="136"/>
                </a:cxn>
                <a:cxn ang="0">
                  <a:pos x="424" y="152"/>
                </a:cxn>
                <a:cxn ang="0">
                  <a:pos x="392" y="160"/>
                </a:cxn>
                <a:cxn ang="0">
                  <a:pos x="368" y="176"/>
                </a:cxn>
                <a:cxn ang="0">
                  <a:pos x="336" y="184"/>
                </a:cxn>
                <a:cxn ang="0">
                  <a:pos x="304" y="200"/>
                </a:cxn>
                <a:cxn ang="0">
                  <a:pos x="280" y="216"/>
                </a:cxn>
                <a:cxn ang="0">
                  <a:pos x="248" y="232"/>
                </a:cxn>
                <a:cxn ang="0">
                  <a:pos x="224" y="248"/>
                </a:cxn>
                <a:cxn ang="0">
                  <a:pos x="192" y="264"/>
                </a:cxn>
                <a:cxn ang="0">
                  <a:pos x="168" y="280"/>
                </a:cxn>
                <a:cxn ang="0">
                  <a:pos x="136" y="296"/>
                </a:cxn>
                <a:cxn ang="0">
                  <a:pos x="112" y="312"/>
                </a:cxn>
                <a:cxn ang="0">
                  <a:pos x="88" y="328"/>
                </a:cxn>
                <a:cxn ang="0">
                  <a:pos x="64" y="344"/>
                </a:cxn>
                <a:cxn ang="0">
                  <a:pos x="40" y="360"/>
                </a:cxn>
                <a:cxn ang="0">
                  <a:pos x="16" y="384"/>
                </a:cxn>
              </a:cxnLst>
              <a:rect l="0" t="0" r="r" b="b"/>
              <a:pathLst>
                <a:path w="952" h="392">
                  <a:moveTo>
                    <a:pt x="952" y="0"/>
                  </a:moveTo>
                  <a:lnTo>
                    <a:pt x="936" y="8"/>
                  </a:lnTo>
                  <a:lnTo>
                    <a:pt x="920" y="8"/>
                  </a:lnTo>
                  <a:lnTo>
                    <a:pt x="904" y="8"/>
                  </a:lnTo>
                  <a:lnTo>
                    <a:pt x="888" y="16"/>
                  </a:lnTo>
                  <a:lnTo>
                    <a:pt x="872" y="16"/>
                  </a:lnTo>
                  <a:lnTo>
                    <a:pt x="856" y="24"/>
                  </a:lnTo>
                  <a:lnTo>
                    <a:pt x="840" y="24"/>
                  </a:lnTo>
                  <a:lnTo>
                    <a:pt x="824" y="24"/>
                  </a:lnTo>
                  <a:lnTo>
                    <a:pt x="808" y="32"/>
                  </a:lnTo>
                  <a:lnTo>
                    <a:pt x="792" y="32"/>
                  </a:lnTo>
                  <a:lnTo>
                    <a:pt x="768" y="40"/>
                  </a:lnTo>
                  <a:lnTo>
                    <a:pt x="752" y="40"/>
                  </a:lnTo>
                  <a:lnTo>
                    <a:pt x="736" y="48"/>
                  </a:lnTo>
                  <a:lnTo>
                    <a:pt x="720" y="48"/>
                  </a:lnTo>
                  <a:lnTo>
                    <a:pt x="704" y="56"/>
                  </a:lnTo>
                  <a:lnTo>
                    <a:pt x="688" y="56"/>
                  </a:lnTo>
                  <a:lnTo>
                    <a:pt x="672" y="64"/>
                  </a:lnTo>
                  <a:lnTo>
                    <a:pt x="656" y="64"/>
                  </a:lnTo>
                  <a:lnTo>
                    <a:pt x="640" y="72"/>
                  </a:lnTo>
                  <a:lnTo>
                    <a:pt x="624" y="80"/>
                  </a:lnTo>
                  <a:lnTo>
                    <a:pt x="608" y="80"/>
                  </a:lnTo>
                  <a:lnTo>
                    <a:pt x="592" y="88"/>
                  </a:lnTo>
                  <a:lnTo>
                    <a:pt x="576" y="88"/>
                  </a:lnTo>
                  <a:lnTo>
                    <a:pt x="560" y="96"/>
                  </a:lnTo>
                  <a:lnTo>
                    <a:pt x="544" y="104"/>
                  </a:lnTo>
                  <a:lnTo>
                    <a:pt x="528" y="104"/>
                  </a:lnTo>
                  <a:lnTo>
                    <a:pt x="512" y="112"/>
                  </a:lnTo>
                  <a:lnTo>
                    <a:pt x="504" y="120"/>
                  </a:lnTo>
                  <a:lnTo>
                    <a:pt x="488" y="128"/>
                  </a:lnTo>
                  <a:lnTo>
                    <a:pt x="472" y="128"/>
                  </a:lnTo>
                  <a:lnTo>
                    <a:pt x="456" y="136"/>
                  </a:lnTo>
                  <a:lnTo>
                    <a:pt x="440" y="144"/>
                  </a:lnTo>
                  <a:lnTo>
                    <a:pt x="424" y="152"/>
                  </a:lnTo>
                  <a:lnTo>
                    <a:pt x="408" y="152"/>
                  </a:lnTo>
                  <a:lnTo>
                    <a:pt x="392" y="160"/>
                  </a:lnTo>
                  <a:lnTo>
                    <a:pt x="376" y="168"/>
                  </a:lnTo>
                  <a:lnTo>
                    <a:pt x="368" y="176"/>
                  </a:lnTo>
                  <a:lnTo>
                    <a:pt x="352" y="184"/>
                  </a:lnTo>
                  <a:lnTo>
                    <a:pt x="336" y="184"/>
                  </a:lnTo>
                  <a:lnTo>
                    <a:pt x="320" y="192"/>
                  </a:lnTo>
                  <a:lnTo>
                    <a:pt x="304" y="200"/>
                  </a:lnTo>
                  <a:lnTo>
                    <a:pt x="288" y="208"/>
                  </a:lnTo>
                  <a:lnTo>
                    <a:pt x="280" y="216"/>
                  </a:lnTo>
                  <a:lnTo>
                    <a:pt x="264" y="224"/>
                  </a:lnTo>
                  <a:lnTo>
                    <a:pt x="248" y="232"/>
                  </a:lnTo>
                  <a:lnTo>
                    <a:pt x="232" y="240"/>
                  </a:lnTo>
                  <a:lnTo>
                    <a:pt x="224" y="248"/>
                  </a:lnTo>
                  <a:lnTo>
                    <a:pt x="208" y="256"/>
                  </a:lnTo>
                  <a:lnTo>
                    <a:pt x="192" y="264"/>
                  </a:lnTo>
                  <a:lnTo>
                    <a:pt x="176" y="272"/>
                  </a:lnTo>
                  <a:lnTo>
                    <a:pt x="168" y="280"/>
                  </a:lnTo>
                  <a:lnTo>
                    <a:pt x="152" y="288"/>
                  </a:lnTo>
                  <a:lnTo>
                    <a:pt x="136" y="296"/>
                  </a:lnTo>
                  <a:lnTo>
                    <a:pt x="128" y="304"/>
                  </a:lnTo>
                  <a:lnTo>
                    <a:pt x="112" y="312"/>
                  </a:lnTo>
                  <a:lnTo>
                    <a:pt x="104" y="320"/>
                  </a:lnTo>
                  <a:lnTo>
                    <a:pt x="88" y="328"/>
                  </a:lnTo>
                  <a:lnTo>
                    <a:pt x="72" y="336"/>
                  </a:lnTo>
                  <a:lnTo>
                    <a:pt x="64" y="344"/>
                  </a:lnTo>
                  <a:lnTo>
                    <a:pt x="48" y="352"/>
                  </a:lnTo>
                  <a:lnTo>
                    <a:pt x="40" y="360"/>
                  </a:lnTo>
                  <a:lnTo>
                    <a:pt x="24" y="376"/>
                  </a:lnTo>
                  <a:lnTo>
                    <a:pt x="16" y="384"/>
                  </a:lnTo>
                  <a:lnTo>
                    <a:pt x="0" y="392"/>
                  </a:lnTo>
                </a:path>
              </a:pathLst>
            </a:custGeom>
            <a:noFill/>
            <a:ln w="38100">
              <a:solidFill>
                <a:srgbClr val="FFFFFF"/>
              </a:solidFill>
              <a:prstDash val="solid"/>
              <a:round/>
              <a:headEnd type="arrow" w="med" len="med"/>
              <a:tailEnd/>
            </a:ln>
          </p:spPr>
          <p:txBody>
            <a:bodyPr/>
            <a:lstStyle/>
            <a:p>
              <a:endParaRPr lang="zh-CN" altLang="en-US" sz="1400">
                <a:latin typeface="华文细黑" pitchFamily="2" charset="-122"/>
                <a:ea typeface="华文细黑" pitchFamily="2" charset="-122"/>
              </a:endParaRPr>
            </a:p>
          </p:txBody>
        </p:sp>
        <p:sp>
          <p:nvSpPr>
            <p:cNvPr id="14" name="Freeform 11"/>
            <p:cNvSpPr>
              <a:spLocks/>
            </p:cNvSpPr>
            <p:nvPr/>
          </p:nvSpPr>
          <p:spPr bwMode="auto">
            <a:xfrm>
              <a:off x="2182813" y="3489325"/>
              <a:ext cx="257175" cy="914400"/>
            </a:xfrm>
            <a:custGeom>
              <a:avLst/>
              <a:gdLst/>
              <a:ahLst/>
              <a:cxnLst>
                <a:cxn ang="0">
                  <a:pos x="144" y="0"/>
                </a:cxn>
                <a:cxn ang="0">
                  <a:pos x="136" y="16"/>
                </a:cxn>
                <a:cxn ang="0">
                  <a:pos x="128" y="32"/>
                </a:cxn>
                <a:cxn ang="0">
                  <a:pos x="120" y="48"/>
                </a:cxn>
                <a:cxn ang="0">
                  <a:pos x="112" y="56"/>
                </a:cxn>
                <a:cxn ang="0">
                  <a:pos x="104" y="72"/>
                </a:cxn>
                <a:cxn ang="0">
                  <a:pos x="104" y="88"/>
                </a:cxn>
                <a:cxn ang="0">
                  <a:pos x="96" y="104"/>
                </a:cxn>
                <a:cxn ang="0">
                  <a:pos x="88" y="120"/>
                </a:cxn>
                <a:cxn ang="0">
                  <a:pos x="80" y="136"/>
                </a:cxn>
                <a:cxn ang="0">
                  <a:pos x="80" y="144"/>
                </a:cxn>
                <a:cxn ang="0">
                  <a:pos x="72" y="160"/>
                </a:cxn>
                <a:cxn ang="0">
                  <a:pos x="64" y="176"/>
                </a:cxn>
                <a:cxn ang="0">
                  <a:pos x="64" y="192"/>
                </a:cxn>
                <a:cxn ang="0">
                  <a:pos x="56" y="208"/>
                </a:cxn>
                <a:cxn ang="0">
                  <a:pos x="48" y="224"/>
                </a:cxn>
                <a:cxn ang="0">
                  <a:pos x="48" y="240"/>
                </a:cxn>
                <a:cxn ang="0">
                  <a:pos x="40" y="256"/>
                </a:cxn>
                <a:cxn ang="0">
                  <a:pos x="40" y="272"/>
                </a:cxn>
                <a:cxn ang="0">
                  <a:pos x="32" y="288"/>
                </a:cxn>
                <a:cxn ang="0">
                  <a:pos x="32" y="304"/>
                </a:cxn>
                <a:cxn ang="0">
                  <a:pos x="24" y="320"/>
                </a:cxn>
                <a:cxn ang="0">
                  <a:pos x="24" y="336"/>
                </a:cxn>
                <a:cxn ang="0">
                  <a:pos x="24" y="352"/>
                </a:cxn>
                <a:cxn ang="0">
                  <a:pos x="16" y="368"/>
                </a:cxn>
                <a:cxn ang="0">
                  <a:pos x="16" y="384"/>
                </a:cxn>
                <a:cxn ang="0">
                  <a:pos x="16" y="400"/>
                </a:cxn>
                <a:cxn ang="0">
                  <a:pos x="8" y="424"/>
                </a:cxn>
                <a:cxn ang="0">
                  <a:pos x="8" y="440"/>
                </a:cxn>
                <a:cxn ang="0">
                  <a:pos x="8" y="456"/>
                </a:cxn>
                <a:cxn ang="0">
                  <a:pos x="8" y="472"/>
                </a:cxn>
                <a:cxn ang="0">
                  <a:pos x="8" y="488"/>
                </a:cxn>
                <a:cxn ang="0">
                  <a:pos x="0" y="504"/>
                </a:cxn>
                <a:cxn ang="0">
                  <a:pos x="0" y="528"/>
                </a:cxn>
                <a:cxn ang="0">
                  <a:pos x="0" y="544"/>
                </a:cxn>
                <a:cxn ang="0">
                  <a:pos x="0" y="560"/>
                </a:cxn>
                <a:cxn ang="0">
                  <a:pos x="0" y="576"/>
                </a:cxn>
              </a:cxnLst>
              <a:rect l="0" t="0" r="r" b="b"/>
              <a:pathLst>
                <a:path w="144" h="576">
                  <a:moveTo>
                    <a:pt x="144" y="0"/>
                  </a:moveTo>
                  <a:lnTo>
                    <a:pt x="136" y="16"/>
                  </a:lnTo>
                  <a:lnTo>
                    <a:pt x="128" y="32"/>
                  </a:lnTo>
                  <a:lnTo>
                    <a:pt x="120" y="48"/>
                  </a:lnTo>
                  <a:lnTo>
                    <a:pt x="112" y="56"/>
                  </a:lnTo>
                  <a:lnTo>
                    <a:pt x="104" y="72"/>
                  </a:lnTo>
                  <a:lnTo>
                    <a:pt x="104" y="88"/>
                  </a:lnTo>
                  <a:lnTo>
                    <a:pt x="96" y="104"/>
                  </a:lnTo>
                  <a:lnTo>
                    <a:pt x="88" y="120"/>
                  </a:lnTo>
                  <a:lnTo>
                    <a:pt x="80" y="136"/>
                  </a:lnTo>
                  <a:lnTo>
                    <a:pt x="80" y="144"/>
                  </a:lnTo>
                  <a:lnTo>
                    <a:pt x="72" y="160"/>
                  </a:lnTo>
                  <a:lnTo>
                    <a:pt x="64" y="176"/>
                  </a:lnTo>
                  <a:lnTo>
                    <a:pt x="64" y="192"/>
                  </a:lnTo>
                  <a:lnTo>
                    <a:pt x="56" y="208"/>
                  </a:lnTo>
                  <a:lnTo>
                    <a:pt x="48" y="224"/>
                  </a:lnTo>
                  <a:lnTo>
                    <a:pt x="48" y="240"/>
                  </a:lnTo>
                  <a:lnTo>
                    <a:pt x="40" y="256"/>
                  </a:lnTo>
                  <a:lnTo>
                    <a:pt x="40" y="272"/>
                  </a:lnTo>
                  <a:lnTo>
                    <a:pt x="32" y="288"/>
                  </a:lnTo>
                  <a:lnTo>
                    <a:pt x="32" y="304"/>
                  </a:lnTo>
                  <a:lnTo>
                    <a:pt x="24" y="320"/>
                  </a:lnTo>
                  <a:lnTo>
                    <a:pt x="24" y="336"/>
                  </a:lnTo>
                  <a:lnTo>
                    <a:pt x="24" y="352"/>
                  </a:lnTo>
                  <a:lnTo>
                    <a:pt x="16" y="368"/>
                  </a:lnTo>
                  <a:lnTo>
                    <a:pt x="16" y="384"/>
                  </a:lnTo>
                  <a:lnTo>
                    <a:pt x="16" y="400"/>
                  </a:lnTo>
                  <a:lnTo>
                    <a:pt x="8" y="424"/>
                  </a:lnTo>
                  <a:lnTo>
                    <a:pt x="8" y="440"/>
                  </a:lnTo>
                  <a:lnTo>
                    <a:pt x="8" y="456"/>
                  </a:lnTo>
                  <a:lnTo>
                    <a:pt x="8" y="472"/>
                  </a:lnTo>
                  <a:lnTo>
                    <a:pt x="8" y="488"/>
                  </a:lnTo>
                  <a:lnTo>
                    <a:pt x="0" y="504"/>
                  </a:lnTo>
                  <a:lnTo>
                    <a:pt x="0" y="528"/>
                  </a:lnTo>
                  <a:lnTo>
                    <a:pt x="0" y="544"/>
                  </a:lnTo>
                  <a:lnTo>
                    <a:pt x="0" y="560"/>
                  </a:lnTo>
                  <a:lnTo>
                    <a:pt x="0" y="576"/>
                  </a:lnTo>
                </a:path>
              </a:pathLst>
            </a:custGeom>
            <a:noFill/>
            <a:ln w="38100">
              <a:solidFill>
                <a:srgbClr val="FFFFFF"/>
              </a:solidFill>
              <a:prstDash val="solid"/>
              <a:round/>
              <a:headEnd type="arrow" w="med" len="med"/>
              <a:tailEnd/>
            </a:ln>
          </p:spPr>
          <p:txBody>
            <a:bodyPr/>
            <a:lstStyle/>
            <a:p>
              <a:endParaRPr lang="zh-CN" altLang="en-US" sz="1400">
                <a:latin typeface="华文细黑" pitchFamily="2" charset="-122"/>
                <a:ea typeface="华文细黑" pitchFamily="2" charset="-122"/>
              </a:endParaRPr>
            </a:p>
          </p:txBody>
        </p:sp>
        <p:sp>
          <p:nvSpPr>
            <p:cNvPr id="15" name="Freeform 12"/>
            <p:cNvSpPr>
              <a:spLocks/>
            </p:cNvSpPr>
            <p:nvPr/>
          </p:nvSpPr>
          <p:spPr bwMode="auto">
            <a:xfrm>
              <a:off x="2532063" y="5699125"/>
              <a:ext cx="974725" cy="685800"/>
            </a:xfrm>
            <a:custGeom>
              <a:avLst/>
              <a:gdLst/>
              <a:ahLst/>
              <a:cxnLst>
                <a:cxn ang="0">
                  <a:pos x="0" y="0"/>
                </a:cxn>
                <a:cxn ang="0">
                  <a:pos x="8" y="16"/>
                </a:cxn>
                <a:cxn ang="0">
                  <a:pos x="24" y="24"/>
                </a:cxn>
                <a:cxn ang="0">
                  <a:pos x="32" y="40"/>
                </a:cxn>
                <a:cxn ang="0">
                  <a:pos x="48" y="48"/>
                </a:cxn>
                <a:cxn ang="0">
                  <a:pos x="56" y="64"/>
                </a:cxn>
                <a:cxn ang="0">
                  <a:pos x="72" y="72"/>
                </a:cxn>
                <a:cxn ang="0">
                  <a:pos x="80" y="88"/>
                </a:cxn>
                <a:cxn ang="0">
                  <a:pos x="96" y="96"/>
                </a:cxn>
                <a:cxn ang="0">
                  <a:pos x="104" y="104"/>
                </a:cxn>
                <a:cxn ang="0">
                  <a:pos x="120" y="120"/>
                </a:cxn>
                <a:cxn ang="0">
                  <a:pos x="136" y="128"/>
                </a:cxn>
                <a:cxn ang="0">
                  <a:pos x="144" y="144"/>
                </a:cxn>
                <a:cxn ang="0">
                  <a:pos x="160" y="152"/>
                </a:cxn>
                <a:cxn ang="0">
                  <a:pos x="176" y="160"/>
                </a:cxn>
                <a:cxn ang="0">
                  <a:pos x="184" y="176"/>
                </a:cxn>
                <a:cxn ang="0">
                  <a:pos x="200" y="184"/>
                </a:cxn>
                <a:cxn ang="0">
                  <a:pos x="216" y="192"/>
                </a:cxn>
                <a:cxn ang="0">
                  <a:pos x="232" y="200"/>
                </a:cxn>
                <a:cxn ang="0">
                  <a:pos x="240" y="216"/>
                </a:cxn>
                <a:cxn ang="0">
                  <a:pos x="256" y="224"/>
                </a:cxn>
                <a:cxn ang="0">
                  <a:pos x="272" y="232"/>
                </a:cxn>
                <a:cxn ang="0">
                  <a:pos x="288" y="240"/>
                </a:cxn>
                <a:cxn ang="0">
                  <a:pos x="304" y="248"/>
                </a:cxn>
                <a:cxn ang="0">
                  <a:pos x="320" y="264"/>
                </a:cxn>
                <a:cxn ang="0">
                  <a:pos x="328" y="272"/>
                </a:cxn>
                <a:cxn ang="0">
                  <a:pos x="344" y="280"/>
                </a:cxn>
                <a:cxn ang="0">
                  <a:pos x="360" y="288"/>
                </a:cxn>
              </a:cxnLst>
              <a:rect l="0" t="0" r="r" b="b"/>
              <a:pathLst>
                <a:path w="360" h="288">
                  <a:moveTo>
                    <a:pt x="0" y="0"/>
                  </a:moveTo>
                  <a:lnTo>
                    <a:pt x="8" y="16"/>
                  </a:lnTo>
                  <a:lnTo>
                    <a:pt x="24" y="24"/>
                  </a:lnTo>
                  <a:lnTo>
                    <a:pt x="32" y="40"/>
                  </a:lnTo>
                  <a:lnTo>
                    <a:pt x="48" y="48"/>
                  </a:lnTo>
                  <a:lnTo>
                    <a:pt x="56" y="64"/>
                  </a:lnTo>
                  <a:lnTo>
                    <a:pt x="72" y="72"/>
                  </a:lnTo>
                  <a:lnTo>
                    <a:pt x="80" y="88"/>
                  </a:lnTo>
                  <a:lnTo>
                    <a:pt x="96" y="96"/>
                  </a:lnTo>
                  <a:lnTo>
                    <a:pt x="104" y="104"/>
                  </a:lnTo>
                  <a:lnTo>
                    <a:pt x="120" y="120"/>
                  </a:lnTo>
                  <a:lnTo>
                    <a:pt x="136" y="128"/>
                  </a:lnTo>
                  <a:lnTo>
                    <a:pt x="144" y="144"/>
                  </a:lnTo>
                  <a:lnTo>
                    <a:pt x="160" y="152"/>
                  </a:lnTo>
                  <a:lnTo>
                    <a:pt x="176" y="160"/>
                  </a:lnTo>
                  <a:lnTo>
                    <a:pt x="184" y="176"/>
                  </a:lnTo>
                  <a:lnTo>
                    <a:pt x="200" y="184"/>
                  </a:lnTo>
                  <a:lnTo>
                    <a:pt x="216" y="192"/>
                  </a:lnTo>
                  <a:lnTo>
                    <a:pt x="232" y="200"/>
                  </a:lnTo>
                  <a:lnTo>
                    <a:pt x="240" y="216"/>
                  </a:lnTo>
                  <a:lnTo>
                    <a:pt x="256" y="224"/>
                  </a:lnTo>
                  <a:lnTo>
                    <a:pt x="272" y="232"/>
                  </a:lnTo>
                  <a:lnTo>
                    <a:pt x="288" y="240"/>
                  </a:lnTo>
                  <a:lnTo>
                    <a:pt x="304" y="248"/>
                  </a:lnTo>
                  <a:lnTo>
                    <a:pt x="320" y="264"/>
                  </a:lnTo>
                  <a:lnTo>
                    <a:pt x="328" y="272"/>
                  </a:lnTo>
                  <a:lnTo>
                    <a:pt x="344" y="280"/>
                  </a:lnTo>
                  <a:lnTo>
                    <a:pt x="360" y="288"/>
                  </a:lnTo>
                </a:path>
              </a:pathLst>
            </a:custGeom>
            <a:noFill/>
            <a:ln w="38100">
              <a:solidFill>
                <a:srgbClr val="FFFFFF"/>
              </a:solidFill>
              <a:prstDash val="solid"/>
              <a:round/>
              <a:headEnd type="arrow" w="med" len="med"/>
              <a:tailEnd/>
            </a:ln>
          </p:spPr>
          <p:txBody>
            <a:bodyPr/>
            <a:lstStyle/>
            <a:p>
              <a:endParaRPr lang="zh-CN" altLang="en-US" sz="1400">
                <a:latin typeface="华文细黑" pitchFamily="2" charset="-122"/>
                <a:ea typeface="华文细黑" pitchFamily="2" charset="-122"/>
              </a:endParaRPr>
            </a:p>
          </p:txBody>
        </p:sp>
        <p:sp>
          <p:nvSpPr>
            <p:cNvPr id="16" name="Freeform 13"/>
            <p:cNvSpPr>
              <a:spLocks/>
            </p:cNvSpPr>
            <p:nvPr/>
          </p:nvSpPr>
          <p:spPr bwMode="auto">
            <a:xfrm>
              <a:off x="5046663" y="6410325"/>
              <a:ext cx="1216025" cy="127000"/>
            </a:xfrm>
            <a:custGeom>
              <a:avLst/>
              <a:gdLst/>
              <a:ahLst/>
              <a:cxnLst>
                <a:cxn ang="0">
                  <a:pos x="0" y="80"/>
                </a:cxn>
                <a:cxn ang="0">
                  <a:pos x="16" y="80"/>
                </a:cxn>
                <a:cxn ang="0">
                  <a:pos x="32" y="80"/>
                </a:cxn>
                <a:cxn ang="0">
                  <a:pos x="49" y="80"/>
                </a:cxn>
                <a:cxn ang="0">
                  <a:pos x="65" y="80"/>
                </a:cxn>
                <a:cxn ang="0">
                  <a:pos x="81" y="80"/>
                </a:cxn>
                <a:cxn ang="0">
                  <a:pos x="97" y="80"/>
                </a:cxn>
                <a:cxn ang="0">
                  <a:pos x="113" y="80"/>
                </a:cxn>
                <a:cxn ang="0">
                  <a:pos x="137" y="80"/>
                </a:cxn>
                <a:cxn ang="0">
                  <a:pos x="153" y="80"/>
                </a:cxn>
                <a:cxn ang="0">
                  <a:pos x="169" y="80"/>
                </a:cxn>
                <a:cxn ang="0">
                  <a:pos x="185" y="80"/>
                </a:cxn>
                <a:cxn ang="0">
                  <a:pos x="201" y="72"/>
                </a:cxn>
                <a:cxn ang="0">
                  <a:pos x="217" y="72"/>
                </a:cxn>
                <a:cxn ang="0">
                  <a:pos x="233" y="72"/>
                </a:cxn>
                <a:cxn ang="0">
                  <a:pos x="249" y="72"/>
                </a:cxn>
                <a:cxn ang="0">
                  <a:pos x="273" y="72"/>
                </a:cxn>
                <a:cxn ang="0">
                  <a:pos x="289" y="72"/>
                </a:cxn>
                <a:cxn ang="0">
                  <a:pos x="305" y="72"/>
                </a:cxn>
                <a:cxn ang="0">
                  <a:pos x="321" y="64"/>
                </a:cxn>
                <a:cxn ang="0">
                  <a:pos x="337" y="64"/>
                </a:cxn>
                <a:cxn ang="0">
                  <a:pos x="353" y="64"/>
                </a:cxn>
                <a:cxn ang="0">
                  <a:pos x="369" y="64"/>
                </a:cxn>
                <a:cxn ang="0">
                  <a:pos x="385" y="56"/>
                </a:cxn>
                <a:cxn ang="0">
                  <a:pos x="401" y="56"/>
                </a:cxn>
                <a:cxn ang="0">
                  <a:pos x="417" y="56"/>
                </a:cxn>
                <a:cxn ang="0">
                  <a:pos x="433" y="48"/>
                </a:cxn>
                <a:cxn ang="0">
                  <a:pos x="457" y="48"/>
                </a:cxn>
                <a:cxn ang="0">
                  <a:pos x="473" y="48"/>
                </a:cxn>
                <a:cxn ang="0">
                  <a:pos x="489" y="48"/>
                </a:cxn>
                <a:cxn ang="0">
                  <a:pos x="505" y="40"/>
                </a:cxn>
                <a:cxn ang="0">
                  <a:pos x="521" y="40"/>
                </a:cxn>
                <a:cxn ang="0">
                  <a:pos x="537" y="32"/>
                </a:cxn>
                <a:cxn ang="0">
                  <a:pos x="553" y="32"/>
                </a:cxn>
                <a:cxn ang="0">
                  <a:pos x="569" y="32"/>
                </a:cxn>
                <a:cxn ang="0">
                  <a:pos x="585" y="24"/>
                </a:cxn>
                <a:cxn ang="0">
                  <a:pos x="601" y="24"/>
                </a:cxn>
                <a:cxn ang="0">
                  <a:pos x="617" y="16"/>
                </a:cxn>
                <a:cxn ang="0">
                  <a:pos x="633" y="16"/>
                </a:cxn>
                <a:cxn ang="0">
                  <a:pos x="649" y="8"/>
                </a:cxn>
                <a:cxn ang="0">
                  <a:pos x="665" y="8"/>
                </a:cxn>
                <a:cxn ang="0">
                  <a:pos x="681" y="0"/>
                </a:cxn>
              </a:cxnLst>
              <a:rect l="0" t="0" r="r" b="b"/>
              <a:pathLst>
                <a:path w="681" h="80">
                  <a:moveTo>
                    <a:pt x="0" y="80"/>
                  </a:moveTo>
                  <a:lnTo>
                    <a:pt x="16" y="80"/>
                  </a:lnTo>
                  <a:lnTo>
                    <a:pt x="32" y="80"/>
                  </a:lnTo>
                  <a:lnTo>
                    <a:pt x="49" y="80"/>
                  </a:lnTo>
                  <a:lnTo>
                    <a:pt x="65" y="80"/>
                  </a:lnTo>
                  <a:lnTo>
                    <a:pt x="81" y="80"/>
                  </a:lnTo>
                  <a:lnTo>
                    <a:pt x="97" y="80"/>
                  </a:lnTo>
                  <a:lnTo>
                    <a:pt x="113" y="80"/>
                  </a:lnTo>
                  <a:lnTo>
                    <a:pt x="137" y="80"/>
                  </a:lnTo>
                  <a:lnTo>
                    <a:pt x="153" y="80"/>
                  </a:lnTo>
                  <a:lnTo>
                    <a:pt x="169" y="80"/>
                  </a:lnTo>
                  <a:lnTo>
                    <a:pt x="185" y="80"/>
                  </a:lnTo>
                  <a:lnTo>
                    <a:pt x="201" y="72"/>
                  </a:lnTo>
                  <a:lnTo>
                    <a:pt x="217" y="72"/>
                  </a:lnTo>
                  <a:lnTo>
                    <a:pt x="233" y="72"/>
                  </a:lnTo>
                  <a:lnTo>
                    <a:pt x="249" y="72"/>
                  </a:lnTo>
                  <a:lnTo>
                    <a:pt x="273" y="72"/>
                  </a:lnTo>
                  <a:lnTo>
                    <a:pt x="289" y="72"/>
                  </a:lnTo>
                  <a:lnTo>
                    <a:pt x="305" y="72"/>
                  </a:lnTo>
                  <a:lnTo>
                    <a:pt x="321" y="64"/>
                  </a:lnTo>
                  <a:lnTo>
                    <a:pt x="337" y="64"/>
                  </a:lnTo>
                  <a:lnTo>
                    <a:pt x="353" y="64"/>
                  </a:lnTo>
                  <a:lnTo>
                    <a:pt x="369" y="64"/>
                  </a:lnTo>
                  <a:lnTo>
                    <a:pt x="385" y="56"/>
                  </a:lnTo>
                  <a:lnTo>
                    <a:pt x="401" y="56"/>
                  </a:lnTo>
                  <a:lnTo>
                    <a:pt x="417" y="56"/>
                  </a:lnTo>
                  <a:lnTo>
                    <a:pt x="433" y="48"/>
                  </a:lnTo>
                  <a:lnTo>
                    <a:pt x="457" y="48"/>
                  </a:lnTo>
                  <a:lnTo>
                    <a:pt x="473" y="48"/>
                  </a:lnTo>
                  <a:lnTo>
                    <a:pt x="489" y="48"/>
                  </a:lnTo>
                  <a:lnTo>
                    <a:pt x="505" y="40"/>
                  </a:lnTo>
                  <a:lnTo>
                    <a:pt x="521" y="40"/>
                  </a:lnTo>
                  <a:lnTo>
                    <a:pt x="537" y="32"/>
                  </a:lnTo>
                  <a:lnTo>
                    <a:pt x="553" y="32"/>
                  </a:lnTo>
                  <a:lnTo>
                    <a:pt x="569" y="32"/>
                  </a:lnTo>
                  <a:lnTo>
                    <a:pt x="585" y="24"/>
                  </a:lnTo>
                  <a:lnTo>
                    <a:pt x="601" y="24"/>
                  </a:lnTo>
                  <a:lnTo>
                    <a:pt x="617" y="16"/>
                  </a:lnTo>
                  <a:lnTo>
                    <a:pt x="633" y="16"/>
                  </a:lnTo>
                  <a:lnTo>
                    <a:pt x="649" y="8"/>
                  </a:lnTo>
                  <a:lnTo>
                    <a:pt x="665" y="8"/>
                  </a:lnTo>
                  <a:lnTo>
                    <a:pt x="681" y="0"/>
                  </a:lnTo>
                </a:path>
              </a:pathLst>
            </a:custGeom>
            <a:noFill/>
            <a:ln w="38100">
              <a:solidFill>
                <a:srgbClr val="FFFFFF"/>
              </a:solidFill>
              <a:prstDash val="solid"/>
              <a:round/>
              <a:headEnd type="arrow" w="med" len="med"/>
              <a:tailEnd/>
            </a:ln>
          </p:spPr>
          <p:txBody>
            <a:bodyPr/>
            <a:lstStyle/>
            <a:p>
              <a:endParaRPr lang="zh-CN" altLang="en-US" sz="1400">
                <a:latin typeface="华文细黑" pitchFamily="2" charset="-122"/>
                <a:ea typeface="华文细黑" pitchFamily="2" charset="-122"/>
              </a:endParaRPr>
            </a:p>
          </p:txBody>
        </p:sp>
        <p:sp>
          <p:nvSpPr>
            <p:cNvPr id="17" name="Freeform 14"/>
            <p:cNvSpPr>
              <a:spLocks/>
            </p:cNvSpPr>
            <p:nvPr/>
          </p:nvSpPr>
          <p:spPr bwMode="auto">
            <a:xfrm>
              <a:off x="7423150" y="5483225"/>
              <a:ext cx="657225" cy="508000"/>
            </a:xfrm>
            <a:custGeom>
              <a:avLst/>
              <a:gdLst/>
              <a:ahLst/>
              <a:cxnLst>
                <a:cxn ang="0">
                  <a:pos x="0" y="320"/>
                </a:cxn>
                <a:cxn ang="0">
                  <a:pos x="16" y="312"/>
                </a:cxn>
                <a:cxn ang="0">
                  <a:pos x="32" y="296"/>
                </a:cxn>
                <a:cxn ang="0">
                  <a:pos x="48" y="288"/>
                </a:cxn>
                <a:cxn ang="0">
                  <a:pos x="64" y="280"/>
                </a:cxn>
                <a:cxn ang="0">
                  <a:pos x="72" y="272"/>
                </a:cxn>
                <a:cxn ang="0">
                  <a:pos x="88" y="264"/>
                </a:cxn>
                <a:cxn ang="0">
                  <a:pos x="104" y="248"/>
                </a:cxn>
                <a:cxn ang="0">
                  <a:pos x="112" y="240"/>
                </a:cxn>
                <a:cxn ang="0">
                  <a:pos x="128" y="232"/>
                </a:cxn>
                <a:cxn ang="0">
                  <a:pos x="144" y="224"/>
                </a:cxn>
                <a:cxn ang="0">
                  <a:pos x="152" y="208"/>
                </a:cxn>
                <a:cxn ang="0">
                  <a:pos x="168" y="200"/>
                </a:cxn>
                <a:cxn ang="0">
                  <a:pos x="184" y="192"/>
                </a:cxn>
                <a:cxn ang="0">
                  <a:pos x="192" y="176"/>
                </a:cxn>
                <a:cxn ang="0">
                  <a:pos x="208" y="168"/>
                </a:cxn>
                <a:cxn ang="0">
                  <a:pos x="216" y="160"/>
                </a:cxn>
                <a:cxn ang="0">
                  <a:pos x="232" y="144"/>
                </a:cxn>
                <a:cxn ang="0">
                  <a:pos x="240" y="136"/>
                </a:cxn>
                <a:cxn ang="0">
                  <a:pos x="256" y="128"/>
                </a:cxn>
                <a:cxn ang="0">
                  <a:pos x="264" y="112"/>
                </a:cxn>
                <a:cxn ang="0">
                  <a:pos x="280" y="104"/>
                </a:cxn>
                <a:cxn ang="0">
                  <a:pos x="288" y="88"/>
                </a:cxn>
                <a:cxn ang="0">
                  <a:pos x="304" y="80"/>
                </a:cxn>
                <a:cxn ang="0">
                  <a:pos x="312" y="64"/>
                </a:cxn>
                <a:cxn ang="0">
                  <a:pos x="320" y="56"/>
                </a:cxn>
                <a:cxn ang="0">
                  <a:pos x="336" y="40"/>
                </a:cxn>
                <a:cxn ang="0">
                  <a:pos x="344" y="32"/>
                </a:cxn>
                <a:cxn ang="0">
                  <a:pos x="360" y="16"/>
                </a:cxn>
                <a:cxn ang="0">
                  <a:pos x="368" y="0"/>
                </a:cxn>
              </a:cxnLst>
              <a:rect l="0" t="0" r="r" b="b"/>
              <a:pathLst>
                <a:path w="368" h="320">
                  <a:moveTo>
                    <a:pt x="0" y="320"/>
                  </a:moveTo>
                  <a:lnTo>
                    <a:pt x="16" y="312"/>
                  </a:lnTo>
                  <a:lnTo>
                    <a:pt x="32" y="296"/>
                  </a:lnTo>
                  <a:lnTo>
                    <a:pt x="48" y="288"/>
                  </a:lnTo>
                  <a:lnTo>
                    <a:pt x="64" y="280"/>
                  </a:lnTo>
                  <a:lnTo>
                    <a:pt x="72" y="272"/>
                  </a:lnTo>
                  <a:lnTo>
                    <a:pt x="88" y="264"/>
                  </a:lnTo>
                  <a:lnTo>
                    <a:pt x="104" y="248"/>
                  </a:lnTo>
                  <a:lnTo>
                    <a:pt x="112" y="240"/>
                  </a:lnTo>
                  <a:lnTo>
                    <a:pt x="128" y="232"/>
                  </a:lnTo>
                  <a:lnTo>
                    <a:pt x="144" y="224"/>
                  </a:lnTo>
                  <a:lnTo>
                    <a:pt x="152" y="208"/>
                  </a:lnTo>
                  <a:lnTo>
                    <a:pt x="168" y="200"/>
                  </a:lnTo>
                  <a:lnTo>
                    <a:pt x="184" y="192"/>
                  </a:lnTo>
                  <a:lnTo>
                    <a:pt x="192" y="176"/>
                  </a:lnTo>
                  <a:lnTo>
                    <a:pt x="208" y="168"/>
                  </a:lnTo>
                  <a:lnTo>
                    <a:pt x="216" y="160"/>
                  </a:lnTo>
                  <a:lnTo>
                    <a:pt x="232" y="144"/>
                  </a:lnTo>
                  <a:lnTo>
                    <a:pt x="240" y="136"/>
                  </a:lnTo>
                  <a:lnTo>
                    <a:pt x="256" y="128"/>
                  </a:lnTo>
                  <a:lnTo>
                    <a:pt x="264" y="112"/>
                  </a:lnTo>
                  <a:lnTo>
                    <a:pt x="280" y="104"/>
                  </a:lnTo>
                  <a:lnTo>
                    <a:pt x="288" y="88"/>
                  </a:lnTo>
                  <a:lnTo>
                    <a:pt x="304" y="80"/>
                  </a:lnTo>
                  <a:lnTo>
                    <a:pt x="312" y="64"/>
                  </a:lnTo>
                  <a:lnTo>
                    <a:pt x="320" y="56"/>
                  </a:lnTo>
                  <a:lnTo>
                    <a:pt x="336" y="40"/>
                  </a:lnTo>
                  <a:lnTo>
                    <a:pt x="344" y="32"/>
                  </a:lnTo>
                  <a:lnTo>
                    <a:pt x="360" y="16"/>
                  </a:lnTo>
                  <a:lnTo>
                    <a:pt x="368" y="0"/>
                  </a:lnTo>
                </a:path>
              </a:pathLst>
            </a:custGeom>
            <a:noFill/>
            <a:ln w="38100">
              <a:solidFill>
                <a:srgbClr val="FFFFFF"/>
              </a:solidFill>
              <a:prstDash val="solid"/>
              <a:round/>
              <a:headEnd type="arrow" w="med" len="med"/>
              <a:tailEnd/>
            </a:ln>
          </p:spPr>
          <p:txBody>
            <a:bodyPr/>
            <a:lstStyle/>
            <a:p>
              <a:endParaRPr lang="zh-CN" altLang="en-US" sz="1400">
                <a:latin typeface="华文细黑" pitchFamily="2" charset="-122"/>
                <a:ea typeface="华文细黑" pitchFamily="2" charset="-122"/>
              </a:endParaRPr>
            </a:p>
          </p:txBody>
        </p:sp>
        <p:sp>
          <p:nvSpPr>
            <p:cNvPr id="18" name="Freeform 15"/>
            <p:cNvSpPr>
              <a:spLocks/>
            </p:cNvSpPr>
            <p:nvPr/>
          </p:nvSpPr>
          <p:spPr bwMode="auto">
            <a:xfrm>
              <a:off x="8480425" y="4276725"/>
              <a:ext cx="71438" cy="482600"/>
            </a:xfrm>
            <a:custGeom>
              <a:avLst/>
              <a:gdLst/>
              <a:ahLst/>
              <a:cxnLst>
                <a:cxn ang="0">
                  <a:pos x="0" y="304"/>
                </a:cxn>
                <a:cxn ang="0">
                  <a:pos x="8" y="288"/>
                </a:cxn>
                <a:cxn ang="0">
                  <a:pos x="8" y="272"/>
                </a:cxn>
                <a:cxn ang="0">
                  <a:pos x="16" y="256"/>
                </a:cxn>
                <a:cxn ang="0">
                  <a:pos x="16" y="240"/>
                </a:cxn>
                <a:cxn ang="0">
                  <a:pos x="24" y="224"/>
                </a:cxn>
                <a:cxn ang="0">
                  <a:pos x="24" y="208"/>
                </a:cxn>
                <a:cxn ang="0">
                  <a:pos x="24" y="192"/>
                </a:cxn>
                <a:cxn ang="0">
                  <a:pos x="32" y="176"/>
                </a:cxn>
                <a:cxn ang="0">
                  <a:pos x="32" y="160"/>
                </a:cxn>
                <a:cxn ang="0">
                  <a:pos x="32" y="144"/>
                </a:cxn>
                <a:cxn ang="0">
                  <a:pos x="32" y="128"/>
                </a:cxn>
                <a:cxn ang="0">
                  <a:pos x="32" y="104"/>
                </a:cxn>
                <a:cxn ang="0">
                  <a:pos x="40" y="88"/>
                </a:cxn>
                <a:cxn ang="0">
                  <a:pos x="40" y="72"/>
                </a:cxn>
                <a:cxn ang="0">
                  <a:pos x="40" y="56"/>
                </a:cxn>
                <a:cxn ang="0">
                  <a:pos x="40" y="40"/>
                </a:cxn>
                <a:cxn ang="0">
                  <a:pos x="40" y="16"/>
                </a:cxn>
                <a:cxn ang="0">
                  <a:pos x="40" y="0"/>
                </a:cxn>
              </a:cxnLst>
              <a:rect l="0" t="0" r="r" b="b"/>
              <a:pathLst>
                <a:path w="40" h="304">
                  <a:moveTo>
                    <a:pt x="0" y="304"/>
                  </a:moveTo>
                  <a:lnTo>
                    <a:pt x="8" y="288"/>
                  </a:lnTo>
                  <a:lnTo>
                    <a:pt x="8" y="272"/>
                  </a:lnTo>
                  <a:lnTo>
                    <a:pt x="16" y="256"/>
                  </a:lnTo>
                  <a:lnTo>
                    <a:pt x="16" y="240"/>
                  </a:lnTo>
                  <a:lnTo>
                    <a:pt x="24" y="224"/>
                  </a:lnTo>
                  <a:lnTo>
                    <a:pt x="24" y="208"/>
                  </a:lnTo>
                  <a:lnTo>
                    <a:pt x="24" y="192"/>
                  </a:lnTo>
                  <a:lnTo>
                    <a:pt x="32" y="176"/>
                  </a:lnTo>
                  <a:lnTo>
                    <a:pt x="32" y="160"/>
                  </a:lnTo>
                  <a:lnTo>
                    <a:pt x="32" y="144"/>
                  </a:lnTo>
                  <a:lnTo>
                    <a:pt x="32" y="128"/>
                  </a:lnTo>
                  <a:lnTo>
                    <a:pt x="32" y="104"/>
                  </a:lnTo>
                  <a:lnTo>
                    <a:pt x="40" y="88"/>
                  </a:lnTo>
                  <a:lnTo>
                    <a:pt x="40" y="72"/>
                  </a:lnTo>
                  <a:lnTo>
                    <a:pt x="40" y="56"/>
                  </a:lnTo>
                  <a:lnTo>
                    <a:pt x="40" y="40"/>
                  </a:lnTo>
                  <a:lnTo>
                    <a:pt x="40" y="16"/>
                  </a:lnTo>
                  <a:lnTo>
                    <a:pt x="40" y="0"/>
                  </a:lnTo>
                </a:path>
              </a:pathLst>
            </a:custGeom>
            <a:noFill/>
            <a:ln w="38100">
              <a:solidFill>
                <a:srgbClr val="FFFFFF"/>
              </a:solidFill>
              <a:prstDash val="solid"/>
              <a:round/>
              <a:headEnd type="arrow" w="med" len="med"/>
              <a:tailEnd/>
            </a:ln>
          </p:spPr>
          <p:txBody>
            <a:bodyPr/>
            <a:lstStyle/>
            <a:p>
              <a:endParaRPr lang="zh-CN" altLang="en-US" sz="1400">
                <a:latin typeface="华文细黑" pitchFamily="2" charset="-122"/>
                <a:ea typeface="华文细黑" pitchFamily="2" charset="-122"/>
              </a:endParaRPr>
            </a:p>
          </p:txBody>
        </p:sp>
        <p:sp>
          <p:nvSpPr>
            <p:cNvPr id="19" name="Freeform 16"/>
            <p:cNvSpPr>
              <a:spLocks/>
            </p:cNvSpPr>
            <p:nvPr/>
          </p:nvSpPr>
          <p:spPr bwMode="auto">
            <a:xfrm>
              <a:off x="8066088" y="3057525"/>
              <a:ext cx="271462" cy="381000"/>
            </a:xfrm>
            <a:custGeom>
              <a:avLst/>
              <a:gdLst/>
              <a:ahLst/>
              <a:cxnLst>
                <a:cxn ang="0">
                  <a:pos x="152" y="240"/>
                </a:cxn>
                <a:cxn ang="0">
                  <a:pos x="144" y="224"/>
                </a:cxn>
                <a:cxn ang="0">
                  <a:pos x="136" y="208"/>
                </a:cxn>
                <a:cxn ang="0">
                  <a:pos x="128" y="192"/>
                </a:cxn>
                <a:cxn ang="0">
                  <a:pos x="120" y="176"/>
                </a:cxn>
                <a:cxn ang="0">
                  <a:pos x="112" y="160"/>
                </a:cxn>
                <a:cxn ang="0">
                  <a:pos x="104" y="144"/>
                </a:cxn>
                <a:cxn ang="0">
                  <a:pos x="96" y="128"/>
                </a:cxn>
                <a:cxn ang="0">
                  <a:pos x="80" y="112"/>
                </a:cxn>
                <a:cxn ang="0">
                  <a:pos x="72" y="96"/>
                </a:cxn>
                <a:cxn ang="0">
                  <a:pos x="64" y="88"/>
                </a:cxn>
                <a:cxn ang="0">
                  <a:pos x="56" y="72"/>
                </a:cxn>
                <a:cxn ang="0">
                  <a:pos x="48" y="56"/>
                </a:cxn>
                <a:cxn ang="0">
                  <a:pos x="32" y="40"/>
                </a:cxn>
                <a:cxn ang="0">
                  <a:pos x="24" y="24"/>
                </a:cxn>
                <a:cxn ang="0">
                  <a:pos x="8" y="16"/>
                </a:cxn>
                <a:cxn ang="0">
                  <a:pos x="0" y="0"/>
                </a:cxn>
              </a:cxnLst>
              <a:rect l="0" t="0" r="r" b="b"/>
              <a:pathLst>
                <a:path w="152" h="240">
                  <a:moveTo>
                    <a:pt x="152" y="240"/>
                  </a:moveTo>
                  <a:lnTo>
                    <a:pt x="144" y="224"/>
                  </a:lnTo>
                  <a:lnTo>
                    <a:pt x="136" y="208"/>
                  </a:lnTo>
                  <a:lnTo>
                    <a:pt x="128" y="192"/>
                  </a:lnTo>
                  <a:lnTo>
                    <a:pt x="120" y="176"/>
                  </a:lnTo>
                  <a:lnTo>
                    <a:pt x="112" y="160"/>
                  </a:lnTo>
                  <a:lnTo>
                    <a:pt x="104" y="144"/>
                  </a:lnTo>
                  <a:lnTo>
                    <a:pt x="96" y="128"/>
                  </a:lnTo>
                  <a:lnTo>
                    <a:pt x="80" y="112"/>
                  </a:lnTo>
                  <a:lnTo>
                    <a:pt x="72" y="96"/>
                  </a:lnTo>
                  <a:lnTo>
                    <a:pt x="64" y="88"/>
                  </a:lnTo>
                  <a:lnTo>
                    <a:pt x="56" y="72"/>
                  </a:lnTo>
                  <a:lnTo>
                    <a:pt x="48" y="56"/>
                  </a:lnTo>
                  <a:lnTo>
                    <a:pt x="32" y="40"/>
                  </a:lnTo>
                  <a:lnTo>
                    <a:pt x="24" y="24"/>
                  </a:lnTo>
                  <a:lnTo>
                    <a:pt x="8" y="16"/>
                  </a:lnTo>
                  <a:lnTo>
                    <a:pt x="0" y="0"/>
                  </a:lnTo>
                </a:path>
              </a:pathLst>
            </a:custGeom>
            <a:noFill/>
            <a:ln w="38100">
              <a:solidFill>
                <a:srgbClr val="FFFFFF"/>
              </a:solidFill>
              <a:prstDash val="solid"/>
              <a:round/>
              <a:headEnd type="arrow" w="med" len="med"/>
              <a:tailEnd/>
            </a:ln>
          </p:spPr>
          <p:txBody>
            <a:bodyPr/>
            <a:lstStyle/>
            <a:p>
              <a:endParaRPr lang="zh-CN" altLang="en-US" sz="1400">
                <a:latin typeface="华文细黑" pitchFamily="2" charset="-122"/>
                <a:ea typeface="华文细黑" pitchFamily="2" charset="-122"/>
              </a:endParaRPr>
            </a:p>
          </p:txBody>
        </p:sp>
        <p:sp>
          <p:nvSpPr>
            <p:cNvPr id="20" name="Freeform 17"/>
            <p:cNvSpPr>
              <a:spLocks/>
            </p:cNvSpPr>
            <p:nvPr/>
          </p:nvSpPr>
          <p:spPr bwMode="auto">
            <a:xfrm>
              <a:off x="5945188" y="1965325"/>
              <a:ext cx="1066800" cy="304800"/>
            </a:xfrm>
            <a:custGeom>
              <a:avLst/>
              <a:gdLst/>
              <a:ahLst/>
              <a:cxnLst>
                <a:cxn ang="0">
                  <a:pos x="408" y="144"/>
                </a:cxn>
                <a:cxn ang="0">
                  <a:pos x="392" y="136"/>
                </a:cxn>
                <a:cxn ang="0">
                  <a:pos x="376" y="128"/>
                </a:cxn>
                <a:cxn ang="0">
                  <a:pos x="360" y="120"/>
                </a:cxn>
                <a:cxn ang="0">
                  <a:pos x="344" y="120"/>
                </a:cxn>
                <a:cxn ang="0">
                  <a:pos x="328" y="112"/>
                </a:cxn>
                <a:cxn ang="0">
                  <a:pos x="312" y="104"/>
                </a:cxn>
                <a:cxn ang="0">
                  <a:pos x="296" y="96"/>
                </a:cxn>
                <a:cxn ang="0">
                  <a:pos x="280" y="88"/>
                </a:cxn>
                <a:cxn ang="0">
                  <a:pos x="264" y="88"/>
                </a:cxn>
                <a:cxn ang="0">
                  <a:pos x="248" y="80"/>
                </a:cxn>
                <a:cxn ang="0">
                  <a:pos x="232" y="72"/>
                </a:cxn>
                <a:cxn ang="0">
                  <a:pos x="216" y="64"/>
                </a:cxn>
                <a:cxn ang="0">
                  <a:pos x="200" y="64"/>
                </a:cxn>
                <a:cxn ang="0">
                  <a:pos x="184" y="56"/>
                </a:cxn>
                <a:cxn ang="0">
                  <a:pos x="168" y="48"/>
                </a:cxn>
                <a:cxn ang="0">
                  <a:pos x="152" y="40"/>
                </a:cxn>
                <a:cxn ang="0">
                  <a:pos x="136" y="40"/>
                </a:cxn>
                <a:cxn ang="0">
                  <a:pos x="120" y="32"/>
                </a:cxn>
                <a:cxn ang="0">
                  <a:pos x="104" y="24"/>
                </a:cxn>
                <a:cxn ang="0">
                  <a:pos x="88" y="24"/>
                </a:cxn>
                <a:cxn ang="0">
                  <a:pos x="72" y="16"/>
                </a:cxn>
                <a:cxn ang="0">
                  <a:pos x="48" y="16"/>
                </a:cxn>
                <a:cxn ang="0">
                  <a:pos x="32" y="8"/>
                </a:cxn>
                <a:cxn ang="0">
                  <a:pos x="16" y="8"/>
                </a:cxn>
                <a:cxn ang="0">
                  <a:pos x="0" y="0"/>
                </a:cxn>
              </a:cxnLst>
              <a:rect l="0" t="0" r="r" b="b"/>
              <a:pathLst>
                <a:path w="408" h="144">
                  <a:moveTo>
                    <a:pt x="408" y="144"/>
                  </a:moveTo>
                  <a:lnTo>
                    <a:pt x="392" y="136"/>
                  </a:lnTo>
                  <a:lnTo>
                    <a:pt x="376" y="128"/>
                  </a:lnTo>
                  <a:lnTo>
                    <a:pt x="360" y="120"/>
                  </a:lnTo>
                  <a:lnTo>
                    <a:pt x="344" y="120"/>
                  </a:lnTo>
                  <a:lnTo>
                    <a:pt x="328" y="112"/>
                  </a:lnTo>
                  <a:lnTo>
                    <a:pt x="312" y="104"/>
                  </a:lnTo>
                  <a:lnTo>
                    <a:pt x="296" y="96"/>
                  </a:lnTo>
                  <a:lnTo>
                    <a:pt x="280" y="88"/>
                  </a:lnTo>
                  <a:lnTo>
                    <a:pt x="264" y="88"/>
                  </a:lnTo>
                  <a:lnTo>
                    <a:pt x="248" y="80"/>
                  </a:lnTo>
                  <a:lnTo>
                    <a:pt x="232" y="72"/>
                  </a:lnTo>
                  <a:lnTo>
                    <a:pt x="216" y="64"/>
                  </a:lnTo>
                  <a:lnTo>
                    <a:pt x="200" y="64"/>
                  </a:lnTo>
                  <a:lnTo>
                    <a:pt x="184" y="56"/>
                  </a:lnTo>
                  <a:lnTo>
                    <a:pt x="168" y="48"/>
                  </a:lnTo>
                  <a:lnTo>
                    <a:pt x="152" y="40"/>
                  </a:lnTo>
                  <a:lnTo>
                    <a:pt x="136" y="40"/>
                  </a:lnTo>
                  <a:lnTo>
                    <a:pt x="120" y="32"/>
                  </a:lnTo>
                  <a:lnTo>
                    <a:pt x="104" y="24"/>
                  </a:lnTo>
                  <a:lnTo>
                    <a:pt x="88" y="24"/>
                  </a:lnTo>
                  <a:lnTo>
                    <a:pt x="72" y="16"/>
                  </a:lnTo>
                  <a:lnTo>
                    <a:pt x="48" y="16"/>
                  </a:lnTo>
                  <a:lnTo>
                    <a:pt x="32" y="8"/>
                  </a:lnTo>
                  <a:lnTo>
                    <a:pt x="16" y="8"/>
                  </a:lnTo>
                  <a:lnTo>
                    <a:pt x="0" y="0"/>
                  </a:lnTo>
                </a:path>
              </a:pathLst>
            </a:custGeom>
            <a:noFill/>
            <a:ln w="38100">
              <a:solidFill>
                <a:srgbClr val="FFFFFF"/>
              </a:solidFill>
              <a:prstDash val="solid"/>
              <a:round/>
              <a:headEnd type="arrow" w="med" len="med"/>
              <a:tailEnd/>
            </a:ln>
          </p:spPr>
          <p:txBody>
            <a:bodyPr/>
            <a:lstStyle/>
            <a:p>
              <a:endParaRPr lang="zh-CN" altLang="en-US" sz="1400">
                <a:latin typeface="华文细黑" pitchFamily="2" charset="-122"/>
                <a:ea typeface="华文细黑" pitchFamily="2" charset="-122"/>
              </a:endParaRPr>
            </a:p>
          </p:txBody>
        </p:sp>
        <p:pic>
          <p:nvPicPr>
            <p:cNvPr id="21" name="Picture 19"/>
            <p:cNvPicPr>
              <a:picLocks noChangeAspect="1" noChangeArrowheads="1"/>
            </p:cNvPicPr>
            <p:nvPr/>
          </p:nvPicPr>
          <p:blipFill>
            <a:blip r:embed="rId2" cstate="print"/>
            <a:srcRect/>
            <a:stretch>
              <a:fillRect/>
            </a:stretch>
          </p:blipFill>
          <p:spPr bwMode="auto">
            <a:xfrm>
              <a:off x="3630613" y="2346325"/>
              <a:ext cx="3381375" cy="3886200"/>
            </a:xfrm>
            <a:prstGeom prst="rect">
              <a:avLst/>
            </a:prstGeom>
            <a:noFill/>
            <a:ln w="12700">
              <a:noFill/>
              <a:miter lim="800000"/>
              <a:headEnd/>
              <a:tailEnd/>
            </a:ln>
            <a:effec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857232"/>
            <a:ext cx="9144000" cy="400110"/>
          </a:xfrm>
          <a:prstGeom prst="rect">
            <a:avLst/>
          </a:prstGeom>
        </p:spPr>
        <p:txBody>
          <a:bodyPr wrap="square">
            <a:spAutoFit/>
          </a:bodyPr>
          <a:lstStyle/>
          <a:p>
            <a:pPr lvl="0" algn="ctr">
              <a:spcBef>
                <a:spcPct val="0"/>
              </a:spcBef>
              <a:defRPr/>
            </a:pPr>
            <a:r>
              <a:rPr lang="zh-CN" altLang="en-US" sz="2000" b="1" dirty="0" smtClean="0">
                <a:latin typeface="华文细黑" pitchFamily="2" charset="-122"/>
                <a:ea typeface="华文细黑" pitchFamily="2" charset="-122"/>
              </a:rPr>
              <a:t>丨品牌写真范例</a:t>
            </a:r>
            <a:endParaRPr lang="zh-TW" altLang="en-US" sz="2000" b="1" dirty="0">
              <a:latin typeface="华文细黑" pitchFamily="2" charset="-122"/>
              <a:ea typeface="华文细黑" pitchFamily="2" charset="-122"/>
            </a:endParaRPr>
          </a:p>
        </p:txBody>
      </p:sp>
      <p:sp>
        <p:nvSpPr>
          <p:cNvPr id="4" name="TextBox 3"/>
          <p:cNvSpPr txBox="1"/>
          <p:nvPr/>
        </p:nvSpPr>
        <p:spPr>
          <a:xfrm>
            <a:off x="3143240" y="1923154"/>
            <a:ext cx="4500594" cy="1077218"/>
          </a:xfrm>
          <a:prstGeom prst="rect">
            <a:avLst/>
          </a:prstGeom>
          <a:noFill/>
        </p:spPr>
        <p:txBody>
          <a:bodyPr wrap="square" rtlCol="0">
            <a:spAutoFit/>
          </a:bodyPr>
          <a:lstStyle/>
          <a:p>
            <a:r>
              <a:rPr lang="zh-CN" altLang="en-US" sz="1600" dirty="0" smtClean="0">
                <a:latin typeface="华文细黑" pitchFamily="2" charset="-122"/>
                <a:ea typeface="华文细黑" pitchFamily="2" charset="-122"/>
              </a:rPr>
              <a:t>捷豹汽车</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捷豹与其他汽车的不同不再与其外形和制造工艺，这种不同在于灵魂、情感和不步入后尘。捷豹不屑模仿，正如其车主一样。</a:t>
            </a:r>
            <a:endParaRPr lang="zh-CN" altLang="en-US" sz="1600" dirty="0">
              <a:latin typeface="华文细黑" pitchFamily="2" charset="-122"/>
              <a:ea typeface="华文细黑" pitchFamily="2" charset="-122"/>
            </a:endParaRPr>
          </a:p>
        </p:txBody>
      </p:sp>
      <p:sp>
        <p:nvSpPr>
          <p:cNvPr id="5" name="TextBox 4"/>
          <p:cNvSpPr txBox="1"/>
          <p:nvPr/>
        </p:nvSpPr>
        <p:spPr>
          <a:xfrm>
            <a:off x="3143240" y="3530509"/>
            <a:ext cx="4500594" cy="1077218"/>
          </a:xfrm>
          <a:prstGeom prst="rect">
            <a:avLst/>
          </a:prstGeom>
          <a:noFill/>
        </p:spPr>
        <p:txBody>
          <a:bodyPr wrap="square" rtlCol="0">
            <a:spAutoFit/>
          </a:bodyPr>
          <a:lstStyle/>
          <a:p>
            <a:r>
              <a:rPr lang="zh-CN" altLang="en-US" sz="1600" dirty="0" smtClean="0">
                <a:latin typeface="华文细黑" pitchFamily="2" charset="-122"/>
                <a:ea typeface="华文细黑" pitchFamily="2" charset="-122"/>
              </a:rPr>
              <a:t>麦斯威尔</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正像织入我们旗帜中的一缕丝线，麦斯威尔是我们眼前景色中令人骄傲和永恒的景物</a:t>
            </a:r>
            <a:r>
              <a:rPr lang="en-US" altLang="zh-CN" sz="1600" dirty="0" smtClean="0">
                <a:latin typeface="华文细黑" pitchFamily="2" charset="-122"/>
                <a:ea typeface="华文细黑" pitchFamily="2" charset="-122"/>
              </a:rPr>
              <a:t>……</a:t>
            </a:r>
            <a:r>
              <a:rPr lang="zh-CN" altLang="en-US" sz="1600" dirty="0" smtClean="0">
                <a:latin typeface="华文细黑" pitchFamily="2" charset="-122"/>
                <a:ea typeface="华文细黑" pitchFamily="2" charset="-122"/>
              </a:rPr>
              <a:t>它将总是滴滴香浓。</a:t>
            </a:r>
            <a:endParaRPr lang="zh-CN" altLang="en-US" sz="1600" dirty="0">
              <a:latin typeface="华文细黑" pitchFamily="2" charset="-122"/>
              <a:ea typeface="华文细黑" pitchFamily="2" charset="-122"/>
            </a:endParaRPr>
          </a:p>
        </p:txBody>
      </p:sp>
      <p:sp>
        <p:nvSpPr>
          <p:cNvPr id="7" name="TextBox 6"/>
          <p:cNvSpPr txBox="1"/>
          <p:nvPr/>
        </p:nvSpPr>
        <p:spPr>
          <a:xfrm>
            <a:off x="3143240" y="5137864"/>
            <a:ext cx="5786478" cy="1077218"/>
          </a:xfrm>
          <a:prstGeom prst="rect">
            <a:avLst/>
          </a:prstGeom>
          <a:noFill/>
        </p:spPr>
        <p:txBody>
          <a:bodyPr wrap="square" rtlCol="0">
            <a:spAutoFit/>
          </a:bodyPr>
          <a:lstStyle/>
          <a:p>
            <a:r>
              <a:rPr lang="zh-CN" altLang="en-US" sz="1600" dirty="0" smtClean="0">
                <a:latin typeface="华文细黑" pitchFamily="2" charset="-122"/>
                <a:ea typeface="华文细黑" pitchFamily="2" charset="-122"/>
              </a:rPr>
              <a:t>旁氏</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我相信旁氏绝不会对我撒谎，也绝不会浪费我的时间，更不会拿我的肌肤开玩笑，而且如果有什么法防可以让肌肤变得更美丽的话，那就是旁氏。</a:t>
            </a:r>
            <a:endParaRPr lang="zh-CN" altLang="en-US" sz="1600" dirty="0">
              <a:latin typeface="华文细黑" pitchFamily="2" charset="-122"/>
              <a:ea typeface="华文细黑" pitchFamily="2" charset="-122"/>
            </a:endParaRPr>
          </a:p>
        </p:txBody>
      </p:sp>
      <p:pic>
        <p:nvPicPr>
          <p:cNvPr id="77827" name="Picture 3"/>
          <p:cNvPicPr>
            <a:picLocks noChangeAspect="1" noChangeArrowheads="1"/>
          </p:cNvPicPr>
          <p:nvPr/>
        </p:nvPicPr>
        <p:blipFill>
          <a:blip r:embed="rId2" cstate="print"/>
          <a:srcRect/>
          <a:stretch>
            <a:fillRect/>
          </a:stretch>
        </p:blipFill>
        <p:spPr bwMode="auto">
          <a:xfrm>
            <a:off x="825047" y="2143116"/>
            <a:ext cx="1440000" cy="684357"/>
          </a:xfrm>
          <a:prstGeom prst="rect">
            <a:avLst/>
          </a:prstGeom>
          <a:noFill/>
          <a:ln w="9525">
            <a:noFill/>
            <a:miter lim="800000"/>
            <a:headEnd/>
            <a:tailEnd/>
          </a:ln>
          <a:effectLst/>
        </p:spPr>
      </p:pic>
      <p:pic>
        <p:nvPicPr>
          <p:cNvPr id="77828" name="Picture 4"/>
          <p:cNvPicPr>
            <a:picLocks noChangeAspect="1" noChangeArrowheads="1"/>
          </p:cNvPicPr>
          <p:nvPr/>
        </p:nvPicPr>
        <p:blipFill>
          <a:blip r:embed="rId3" cstate="print"/>
          <a:srcRect/>
          <a:stretch>
            <a:fillRect/>
          </a:stretch>
        </p:blipFill>
        <p:spPr bwMode="auto">
          <a:xfrm>
            <a:off x="825047" y="3643314"/>
            <a:ext cx="1440000" cy="809513"/>
          </a:xfrm>
          <a:prstGeom prst="rect">
            <a:avLst/>
          </a:prstGeom>
          <a:noFill/>
          <a:ln w="9525">
            <a:noFill/>
            <a:miter lim="800000"/>
            <a:headEnd/>
            <a:tailEnd/>
          </a:ln>
          <a:effectLst/>
        </p:spPr>
      </p:pic>
      <p:pic>
        <p:nvPicPr>
          <p:cNvPr id="77830" name="Picture 6"/>
          <p:cNvPicPr>
            <a:picLocks noChangeAspect="1" noChangeArrowheads="1"/>
          </p:cNvPicPr>
          <p:nvPr/>
        </p:nvPicPr>
        <p:blipFill>
          <a:blip r:embed="rId4" cstate="print"/>
          <a:srcRect r="7975"/>
          <a:stretch>
            <a:fillRect/>
          </a:stretch>
        </p:blipFill>
        <p:spPr bwMode="auto">
          <a:xfrm>
            <a:off x="825047" y="5214951"/>
            <a:ext cx="1440000" cy="6944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857232"/>
            <a:ext cx="9144000" cy="400110"/>
          </a:xfrm>
          <a:prstGeom prst="rect">
            <a:avLst/>
          </a:prstGeom>
        </p:spPr>
        <p:txBody>
          <a:bodyPr wrap="square">
            <a:spAutoFit/>
          </a:bodyPr>
          <a:lstStyle/>
          <a:p>
            <a:pPr lvl="0" algn="ctr">
              <a:spcBef>
                <a:spcPct val="0"/>
              </a:spcBef>
              <a:defRPr/>
            </a:pPr>
            <a:r>
              <a:rPr lang="zh-CN" altLang="en-US" sz="2000" b="1" dirty="0" smtClean="0">
                <a:latin typeface="华文细黑" pitchFamily="2" charset="-122"/>
                <a:ea typeface="华文细黑" pitchFamily="2" charset="-122"/>
              </a:rPr>
              <a:t>丨品牌写真范例</a:t>
            </a:r>
            <a:endParaRPr lang="zh-TW" altLang="en-US" sz="2000" b="1" dirty="0">
              <a:latin typeface="华文细黑" pitchFamily="2" charset="-122"/>
              <a:ea typeface="华文细黑" pitchFamily="2" charset="-122"/>
            </a:endParaRPr>
          </a:p>
        </p:txBody>
      </p:sp>
      <p:sp>
        <p:nvSpPr>
          <p:cNvPr id="4" name="TextBox 3"/>
          <p:cNvSpPr txBox="1"/>
          <p:nvPr/>
        </p:nvSpPr>
        <p:spPr>
          <a:xfrm>
            <a:off x="3143240" y="1780278"/>
            <a:ext cx="5500726" cy="2308324"/>
          </a:xfrm>
          <a:prstGeom prst="rect">
            <a:avLst/>
          </a:prstGeom>
          <a:noFill/>
        </p:spPr>
        <p:txBody>
          <a:bodyPr wrap="square" rtlCol="0">
            <a:spAutoFit/>
          </a:bodyPr>
          <a:lstStyle/>
          <a:p>
            <a:r>
              <a:rPr lang="zh-CN" altLang="en-US" sz="1600" dirty="0" smtClean="0">
                <a:latin typeface="华文细黑" pitchFamily="2" charset="-122"/>
                <a:ea typeface="华文细黑" pitchFamily="2" charset="-122"/>
              </a:rPr>
              <a:t>宝马</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宝马是超级驾驶机器，充满男子汉气概，没有丝毫的笨重和古板，驾驶宝马赋予驾驶者以控制感和力量感。</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宝马的内涵是秩序与和谐，它是精密准确的汽车，它光亮的车身下，蕴含着无限的动力，一触即发：</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能够拥有宝马是对车主的成功地位的肯定，因为并非人人可以享受这份荣耀，这一点从来不会公开宣扬，但宝马车都知道这一点：</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宝马是驾驶的乐趣，驾驶一辆工程设计的杰作。</a:t>
            </a:r>
            <a:endParaRPr lang="zh-CN" altLang="en-US" sz="1600" dirty="0">
              <a:latin typeface="华文细黑" pitchFamily="2" charset="-122"/>
              <a:ea typeface="华文细黑" pitchFamily="2" charset="-122"/>
            </a:endParaRPr>
          </a:p>
        </p:txBody>
      </p:sp>
      <p:sp>
        <p:nvSpPr>
          <p:cNvPr id="7" name="TextBox 6"/>
          <p:cNvSpPr txBox="1"/>
          <p:nvPr/>
        </p:nvSpPr>
        <p:spPr>
          <a:xfrm>
            <a:off x="3143240" y="4645422"/>
            <a:ext cx="5786478" cy="1569660"/>
          </a:xfrm>
          <a:prstGeom prst="rect">
            <a:avLst/>
          </a:prstGeom>
          <a:noFill/>
        </p:spPr>
        <p:txBody>
          <a:bodyPr wrap="square" rtlCol="0">
            <a:spAutoFit/>
          </a:bodyPr>
          <a:lstStyle/>
          <a:p>
            <a:r>
              <a:rPr lang="en-US" altLang="zh-CN" sz="1600" dirty="0" smtClean="0">
                <a:latin typeface="华文细黑" pitchFamily="2" charset="-122"/>
                <a:ea typeface="华文细黑" pitchFamily="2" charset="-122"/>
              </a:rPr>
              <a:t>IBM</a:t>
            </a:r>
          </a:p>
          <a:p>
            <a:r>
              <a:rPr lang="en-US" altLang="zh-CN" sz="1600" dirty="0" smtClean="0">
                <a:latin typeface="华文细黑" pitchFamily="2" charset="-122"/>
                <a:ea typeface="华文细黑" pitchFamily="2" charset="-122"/>
              </a:rPr>
              <a:t>IBM</a:t>
            </a:r>
            <a:r>
              <a:rPr lang="zh-CN" altLang="en-US" sz="1600" dirty="0" smtClean="0">
                <a:latin typeface="华文细黑" pitchFamily="2" charset="-122"/>
                <a:ea typeface="华文细黑" pitchFamily="2" charset="-122"/>
              </a:rPr>
              <a:t>是信息时代的基石，改造我们生活的拉力</a:t>
            </a:r>
            <a:r>
              <a:rPr lang="en-US" altLang="zh-CN" sz="1600" dirty="0" smtClean="0">
                <a:latin typeface="华文细黑" pitchFamily="2" charset="-122"/>
                <a:ea typeface="华文细黑" pitchFamily="2" charset="-122"/>
              </a:rPr>
              <a:t>……</a:t>
            </a:r>
          </a:p>
          <a:p>
            <a:r>
              <a:rPr lang="en-US" altLang="zh-CN" sz="1600" dirty="0" smtClean="0">
                <a:latin typeface="华文细黑" pitchFamily="2" charset="-122"/>
                <a:ea typeface="华文细黑" pitchFamily="2" charset="-122"/>
              </a:rPr>
              <a:t>IBM</a:t>
            </a:r>
            <a:r>
              <a:rPr lang="zh-CN" altLang="en-US" sz="1600" dirty="0" smtClean="0">
                <a:latin typeface="华文细黑" pitchFamily="2" charset="-122"/>
                <a:ea typeface="华文细黑" pitchFamily="2" charset="-122"/>
              </a:rPr>
              <a:t>站在全球发展的高度，兼顾人性化的需求，吻合，积极，</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甚至偶尔也会自嘲一番：轻松一触，它就能把任何人变成拥有科技魔力的用户：</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它提供了“四海一家的解决之道。”</a:t>
            </a:r>
            <a:endParaRPr lang="zh-CN" altLang="en-US" sz="1600" dirty="0">
              <a:latin typeface="华文细黑" pitchFamily="2" charset="-122"/>
              <a:ea typeface="华文细黑" pitchFamily="2" charset="-122"/>
            </a:endParaRPr>
          </a:p>
        </p:txBody>
      </p:sp>
      <p:pic>
        <p:nvPicPr>
          <p:cNvPr id="77829" name="Picture 5"/>
          <p:cNvPicPr>
            <a:picLocks noChangeAspect="1" noChangeArrowheads="1"/>
          </p:cNvPicPr>
          <p:nvPr/>
        </p:nvPicPr>
        <p:blipFill>
          <a:blip r:embed="rId2" cstate="print"/>
          <a:srcRect/>
          <a:stretch>
            <a:fillRect/>
          </a:stretch>
        </p:blipFill>
        <p:spPr bwMode="auto">
          <a:xfrm>
            <a:off x="780166" y="2194768"/>
            <a:ext cx="1440000" cy="1448546"/>
          </a:xfrm>
          <a:prstGeom prst="rect">
            <a:avLst/>
          </a:prstGeom>
          <a:noFill/>
          <a:ln w="9525">
            <a:noFill/>
            <a:miter lim="800000"/>
            <a:headEnd/>
            <a:tailEnd/>
          </a:ln>
          <a:effectLst/>
        </p:spPr>
      </p:pic>
      <p:pic>
        <p:nvPicPr>
          <p:cNvPr id="78852" name="Picture 4"/>
          <p:cNvPicPr>
            <a:picLocks noChangeAspect="1" noChangeArrowheads="1"/>
          </p:cNvPicPr>
          <p:nvPr/>
        </p:nvPicPr>
        <p:blipFill>
          <a:blip r:embed="rId3" cstate="print"/>
          <a:srcRect/>
          <a:stretch>
            <a:fillRect/>
          </a:stretch>
        </p:blipFill>
        <p:spPr bwMode="auto">
          <a:xfrm>
            <a:off x="780166" y="5191970"/>
            <a:ext cx="1440000" cy="599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0" y="857232"/>
            <a:ext cx="9144000" cy="400110"/>
          </a:xfrm>
          <a:prstGeom prst="rect">
            <a:avLst/>
          </a:prstGeom>
        </p:spPr>
        <p:txBody>
          <a:bodyPr wrap="square">
            <a:spAutoFit/>
          </a:bodyPr>
          <a:lstStyle/>
          <a:p>
            <a:pPr lvl="0" algn="ctr">
              <a:spcBef>
                <a:spcPct val="0"/>
              </a:spcBef>
              <a:defRPr/>
            </a:pPr>
            <a:r>
              <a:rPr lang="zh-CN" altLang="en-US" sz="2000" b="1" dirty="0" smtClean="0">
                <a:latin typeface="华文细黑" pitchFamily="2" charset="-122"/>
                <a:ea typeface="华文细黑" pitchFamily="2" charset="-122"/>
              </a:rPr>
              <a:t>360</a:t>
            </a:r>
            <a:r>
              <a:rPr lang="zh-CN" altLang="en-US" sz="2000" b="1" baseline="30000" dirty="0" smtClean="0">
                <a:latin typeface="华文细黑" pitchFamily="2" charset="-122"/>
                <a:ea typeface="华文细黑" pitchFamily="2" charset="-122"/>
              </a:rPr>
              <a:t>0</a:t>
            </a:r>
            <a:r>
              <a:rPr lang="zh-CN" altLang="en-US" sz="2000" b="1" dirty="0" smtClean="0">
                <a:latin typeface="华文细黑" pitchFamily="2" charset="-122"/>
                <a:ea typeface="华文细黑" pitchFamily="2" charset="-122"/>
              </a:rPr>
              <a:t>品牌管家 三大步骤</a:t>
            </a:r>
            <a:endParaRPr lang="zh-TW" altLang="en-US" sz="2000" b="1" dirty="0">
              <a:latin typeface="华文细黑" pitchFamily="2" charset="-122"/>
              <a:ea typeface="华文细黑" pitchFamily="2" charset="-122"/>
            </a:endParaRPr>
          </a:p>
        </p:txBody>
      </p:sp>
      <p:grpSp>
        <p:nvGrpSpPr>
          <p:cNvPr id="41" name="组合 40"/>
          <p:cNvGrpSpPr/>
          <p:nvPr/>
        </p:nvGrpSpPr>
        <p:grpSpPr>
          <a:xfrm>
            <a:off x="693835" y="2214554"/>
            <a:ext cx="7756330" cy="3656826"/>
            <a:chOff x="857224" y="2279248"/>
            <a:chExt cx="7756330" cy="3656826"/>
          </a:xfrm>
        </p:grpSpPr>
        <p:sp>
          <p:nvSpPr>
            <p:cNvPr id="27" name="Oval 2"/>
            <p:cNvSpPr>
              <a:spLocks noChangeArrowheads="1"/>
            </p:cNvSpPr>
            <p:nvPr/>
          </p:nvSpPr>
          <p:spPr bwMode="auto">
            <a:xfrm>
              <a:off x="857224" y="2279248"/>
              <a:ext cx="1440000" cy="864000"/>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buSzPct val="70000"/>
              </a:pPr>
              <a:r>
                <a:rPr kumimoji="1" lang="zh-CN" altLang="en-US" dirty="0" smtClean="0">
                  <a:solidFill>
                    <a:schemeClr val="bg1"/>
                  </a:solidFill>
                  <a:latin typeface="华文细黑" pitchFamily="2" charset="-122"/>
                  <a:ea typeface="华文细黑" pitchFamily="2" charset="-122"/>
                </a:rPr>
                <a:t>品牌扫描</a:t>
              </a:r>
              <a:r>
                <a:rPr kumimoji="1" lang="zh-TW" altLang="en-US" dirty="0" smtClean="0">
                  <a:solidFill>
                    <a:schemeClr val="bg1"/>
                  </a:solidFill>
                  <a:latin typeface="华文细黑" pitchFamily="2" charset="-122"/>
                  <a:ea typeface="华文细黑" pitchFamily="2" charset="-122"/>
                </a:rPr>
                <a:t> </a:t>
              </a:r>
            </a:p>
          </p:txBody>
        </p:sp>
        <p:sp>
          <p:nvSpPr>
            <p:cNvPr id="28" name="AutoShape 3"/>
            <p:cNvSpPr>
              <a:spLocks noChangeArrowheads="1"/>
            </p:cNvSpPr>
            <p:nvPr/>
          </p:nvSpPr>
          <p:spPr bwMode="auto">
            <a:xfrm>
              <a:off x="2416275" y="2482648"/>
              <a:ext cx="514350" cy="457200"/>
            </a:xfrm>
            <a:prstGeom prst="notchedRightArrow">
              <a:avLst>
                <a:gd name="adj1" fmla="val 50000"/>
                <a:gd name="adj2" fmla="val 28125"/>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pPr>
              <a:endParaRPr kumimoji="1" lang="zh-CN" altLang="en-US" dirty="0">
                <a:solidFill>
                  <a:schemeClr val="bg1"/>
                </a:solidFill>
                <a:latin typeface="华文细黑" pitchFamily="2" charset="-122"/>
                <a:ea typeface="华文细黑" pitchFamily="2" charset="-122"/>
              </a:endParaRPr>
            </a:p>
          </p:txBody>
        </p:sp>
        <p:sp>
          <p:nvSpPr>
            <p:cNvPr id="29" name="AutoShape 4"/>
            <p:cNvSpPr>
              <a:spLocks noChangeArrowheads="1"/>
            </p:cNvSpPr>
            <p:nvPr/>
          </p:nvSpPr>
          <p:spPr bwMode="auto">
            <a:xfrm>
              <a:off x="3011604" y="2351248"/>
              <a:ext cx="1619250" cy="720000"/>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pPr>
              <a:r>
                <a:rPr kumimoji="1" lang="zh-CN" altLang="en-US" dirty="0">
                  <a:solidFill>
                    <a:schemeClr val="bg1"/>
                  </a:solidFill>
                  <a:latin typeface="华文细黑" pitchFamily="2" charset="-122"/>
                  <a:ea typeface="华文细黑" pitchFamily="2" charset="-122"/>
                </a:rPr>
                <a:t>品牌面临</a:t>
              </a:r>
              <a:endParaRPr kumimoji="1" lang="zh-TW" altLang="en-US" dirty="0">
                <a:solidFill>
                  <a:schemeClr val="bg1"/>
                </a:solidFill>
                <a:latin typeface="华文细黑" pitchFamily="2" charset="-122"/>
                <a:ea typeface="华文细黑" pitchFamily="2" charset="-122"/>
              </a:endParaRPr>
            </a:p>
            <a:p>
              <a:pPr algn="ctr">
                <a:lnSpc>
                  <a:spcPct val="110000"/>
                </a:lnSpc>
              </a:pPr>
              <a:r>
                <a:rPr kumimoji="1" lang="zh-CN" altLang="en-US" dirty="0">
                  <a:solidFill>
                    <a:schemeClr val="bg1"/>
                  </a:solidFill>
                  <a:latin typeface="华文细黑" pitchFamily="2" charset="-122"/>
                  <a:ea typeface="华文细黑" pitchFamily="2" charset="-122"/>
                </a:rPr>
                <a:t>的挑战 </a:t>
              </a:r>
              <a:endParaRPr kumimoji="1" lang="zh-TW" altLang="en-US" dirty="0">
                <a:solidFill>
                  <a:schemeClr val="bg1"/>
                </a:solidFill>
                <a:latin typeface="华文细黑" pitchFamily="2" charset="-122"/>
                <a:ea typeface="华文细黑" pitchFamily="2" charset="-122"/>
              </a:endParaRPr>
            </a:p>
          </p:txBody>
        </p:sp>
        <p:sp>
          <p:nvSpPr>
            <p:cNvPr id="31" name="Oval 6"/>
            <p:cNvSpPr>
              <a:spLocks noChangeArrowheads="1"/>
            </p:cNvSpPr>
            <p:nvPr/>
          </p:nvSpPr>
          <p:spPr bwMode="auto">
            <a:xfrm>
              <a:off x="857224" y="3675661"/>
              <a:ext cx="1440000" cy="864000"/>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pPr>
              <a:r>
                <a:rPr kumimoji="1" lang="zh-CN" altLang="en-US" dirty="0">
                  <a:solidFill>
                    <a:schemeClr val="bg1"/>
                  </a:solidFill>
                  <a:latin typeface="华文细黑" pitchFamily="2" charset="-122"/>
                  <a:ea typeface="华文细黑" pitchFamily="2" charset="-122"/>
                </a:rPr>
                <a:t>品牌检验</a:t>
              </a:r>
              <a:r>
                <a:rPr kumimoji="1" lang="zh-TW" altLang="en-US" dirty="0">
                  <a:solidFill>
                    <a:schemeClr val="bg1"/>
                  </a:solidFill>
                  <a:latin typeface="华文细黑" pitchFamily="2" charset="-122"/>
                  <a:ea typeface="华文细黑" pitchFamily="2" charset="-122"/>
                </a:rPr>
                <a:t> </a:t>
              </a:r>
            </a:p>
          </p:txBody>
        </p:sp>
        <p:sp>
          <p:nvSpPr>
            <p:cNvPr id="32" name="AutoShape 7"/>
            <p:cNvSpPr>
              <a:spLocks noChangeArrowheads="1"/>
            </p:cNvSpPr>
            <p:nvPr/>
          </p:nvSpPr>
          <p:spPr bwMode="auto">
            <a:xfrm>
              <a:off x="2416275" y="3879061"/>
              <a:ext cx="514350" cy="457200"/>
            </a:xfrm>
            <a:prstGeom prst="notchedRightArrow">
              <a:avLst>
                <a:gd name="adj1" fmla="val 50000"/>
                <a:gd name="adj2" fmla="val 28125"/>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pPr>
              <a:endParaRPr kumimoji="1" lang="zh-CN" altLang="en-US" dirty="0">
                <a:solidFill>
                  <a:schemeClr val="bg1"/>
                </a:solidFill>
                <a:latin typeface="华文细黑" pitchFamily="2" charset="-122"/>
                <a:ea typeface="华文细黑" pitchFamily="2" charset="-122"/>
              </a:endParaRPr>
            </a:p>
          </p:txBody>
        </p:sp>
        <p:sp>
          <p:nvSpPr>
            <p:cNvPr id="33" name="AutoShape 8"/>
            <p:cNvSpPr>
              <a:spLocks noChangeArrowheads="1"/>
            </p:cNvSpPr>
            <p:nvPr/>
          </p:nvSpPr>
          <p:spPr bwMode="auto">
            <a:xfrm>
              <a:off x="2987775" y="3747661"/>
              <a:ext cx="1619250" cy="720000"/>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pPr>
              <a:r>
                <a:rPr kumimoji="1" lang="zh-CN" altLang="en-US" dirty="0">
                  <a:solidFill>
                    <a:schemeClr val="bg1"/>
                  </a:solidFill>
                  <a:latin typeface="华文细黑" pitchFamily="2" charset="-122"/>
                  <a:ea typeface="华文细黑" pitchFamily="2" charset="-122"/>
                </a:rPr>
                <a:t>品牌写真</a:t>
              </a:r>
              <a:r>
                <a:rPr kumimoji="1" lang="zh-TW" altLang="en-US" dirty="0">
                  <a:solidFill>
                    <a:schemeClr val="bg1"/>
                  </a:solidFill>
                  <a:latin typeface="华文细黑" pitchFamily="2" charset="-122"/>
                  <a:ea typeface="华文细黑" pitchFamily="2" charset="-122"/>
                </a:rPr>
                <a:t> </a:t>
              </a:r>
            </a:p>
          </p:txBody>
        </p:sp>
        <p:sp>
          <p:nvSpPr>
            <p:cNvPr id="35" name="Oval 10"/>
            <p:cNvSpPr>
              <a:spLocks noChangeArrowheads="1"/>
            </p:cNvSpPr>
            <p:nvPr/>
          </p:nvSpPr>
          <p:spPr bwMode="auto">
            <a:xfrm>
              <a:off x="857224" y="5072074"/>
              <a:ext cx="1440000" cy="864000"/>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pPr>
              <a:r>
                <a:rPr kumimoji="1" lang="zh-CN" altLang="en-US">
                  <a:solidFill>
                    <a:schemeClr val="bg1"/>
                  </a:solidFill>
                  <a:latin typeface="华文细黑" pitchFamily="2" charset="-122"/>
                  <a:ea typeface="华文细黑" pitchFamily="2" charset="-122"/>
                </a:rPr>
                <a:t>品牌世界</a:t>
              </a:r>
              <a:r>
                <a:rPr kumimoji="1" lang="zh-TW" altLang="en-US">
                  <a:solidFill>
                    <a:schemeClr val="bg1"/>
                  </a:solidFill>
                  <a:latin typeface="华文细黑" pitchFamily="2" charset="-122"/>
                  <a:ea typeface="华文细黑" pitchFamily="2" charset="-122"/>
                </a:rPr>
                <a:t> </a:t>
              </a:r>
            </a:p>
          </p:txBody>
        </p:sp>
        <p:sp>
          <p:nvSpPr>
            <p:cNvPr id="36" name="AutoShape 11"/>
            <p:cNvSpPr>
              <a:spLocks noChangeArrowheads="1"/>
            </p:cNvSpPr>
            <p:nvPr/>
          </p:nvSpPr>
          <p:spPr bwMode="auto">
            <a:xfrm>
              <a:off x="2416275" y="5275474"/>
              <a:ext cx="514350" cy="457200"/>
            </a:xfrm>
            <a:prstGeom prst="notchedRightArrow">
              <a:avLst>
                <a:gd name="adj1" fmla="val 50000"/>
                <a:gd name="adj2" fmla="val 28125"/>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pPr>
              <a:endParaRPr kumimoji="1" lang="zh-CN" altLang="en-US" dirty="0">
                <a:solidFill>
                  <a:schemeClr val="bg1"/>
                </a:solidFill>
                <a:latin typeface="华文细黑" pitchFamily="2" charset="-122"/>
                <a:ea typeface="华文细黑" pitchFamily="2" charset="-122"/>
              </a:endParaRPr>
            </a:p>
          </p:txBody>
        </p:sp>
        <p:sp>
          <p:nvSpPr>
            <p:cNvPr id="37" name="AutoShape 12"/>
            <p:cNvSpPr>
              <a:spLocks noChangeArrowheads="1"/>
            </p:cNvSpPr>
            <p:nvPr/>
          </p:nvSpPr>
          <p:spPr bwMode="auto">
            <a:xfrm>
              <a:off x="2987775" y="5144074"/>
              <a:ext cx="1619250" cy="720000"/>
            </a:xfrm>
            <a:prstGeom prst="roundRect">
              <a:avLst>
                <a:gd name="adj"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gn="ctr">
                <a:lnSpc>
                  <a:spcPct val="110000"/>
                </a:lnSpc>
                <a:spcBef>
                  <a:spcPct val="30000"/>
                </a:spcBef>
              </a:pPr>
              <a:r>
                <a:rPr kumimoji="1" lang="zh-CN" altLang="en-US" dirty="0">
                  <a:solidFill>
                    <a:schemeClr val="bg1"/>
                  </a:solidFill>
                  <a:latin typeface="华文细黑" pitchFamily="2" charset="-122"/>
                  <a:ea typeface="华文细黑" pitchFamily="2" charset="-122"/>
                </a:rPr>
                <a:t>参与地带</a:t>
              </a:r>
              <a:r>
                <a:rPr kumimoji="1" lang="zh-TW" altLang="en-US" dirty="0">
                  <a:solidFill>
                    <a:schemeClr val="bg1"/>
                  </a:solidFill>
                  <a:latin typeface="华文细黑" pitchFamily="2" charset="-122"/>
                  <a:ea typeface="华文细黑" pitchFamily="2" charset="-122"/>
                </a:rPr>
                <a:t> </a:t>
              </a:r>
            </a:p>
          </p:txBody>
        </p:sp>
        <p:sp>
          <p:nvSpPr>
            <p:cNvPr id="25" name="圆角矩形 24"/>
            <p:cNvSpPr/>
            <p:nvPr/>
          </p:nvSpPr>
          <p:spPr>
            <a:xfrm>
              <a:off x="4797554" y="2351248"/>
              <a:ext cx="3816000" cy="720000"/>
            </a:xfrm>
            <a:prstGeom prst="roundRect">
              <a:avLst/>
            </a:prstGeom>
            <a:gradFill flip="none" rotWithShape="1">
              <a:gsLst>
                <a:gs pos="0">
                  <a:srgbClr val="CC3300"/>
                </a:gs>
                <a:gs pos="100000">
                  <a:srgbClr val="CC3300">
                    <a:gamma/>
                    <a:shade val="46275"/>
                    <a:invGamma/>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nSpc>
                  <a:spcPct val="110000"/>
                </a:lnSpc>
                <a:spcBef>
                  <a:spcPct val="30000"/>
                </a:spcBef>
                <a:buSzPct val="70000"/>
                <a:buFont typeface="Wingdings" pitchFamily="2" charset="2"/>
                <a:buChar char="p"/>
              </a:pPr>
              <a:r>
                <a:rPr kumimoji="1" lang="zh-CN" altLang="en-US" dirty="0" smtClean="0">
                  <a:solidFill>
                    <a:schemeClr val="bg1"/>
                  </a:solidFill>
                  <a:latin typeface="华文细黑" pitchFamily="2" charset="-122"/>
                  <a:ea typeface="华文细黑" pitchFamily="2" charset="-122"/>
                </a:rPr>
                <a:t> 品牌的问题何在</a:t>
              </a:r>
              <a:r>
                <a:rPr kumimoji="1" lang="zh-TW" altLang="en-US" dirty="0" smtClean="0">
                  <a:solidFill>
                    <a:schemeClr val="bg1"/>
                  </a:solidFill>
                  <a:latin typeface="华文细黑" pitchFamily="2" charset="-122"/>
                  <a:ea typeface="华文细黑" pitchFamily="2" charset="-122"/>
                </a:rPr>
                <a:t> ？</a:t>
              </a:r>
            </a:p>
          </p:txBody>
        </p:sp>
        <p:sp>
          <p:nvSpPr>
            <p:cNvPr id="26" name="圆角矩形 25"/>
            <p:cNvSpPr/>
            <p:nvPr/>
          </p:nvSpPr>
          <p:spPr>
            <a:xfrm>
              <a:off x="4797554" y="3747661"/>
              <a:ext cx="3816000" cy="720000"/>
            </a:xfrm>
            <a:prstGeom prst="roundRect">
              <a:avLst/>
            </a:prstGeom>
            <a:gradFill flip="none" rotWithShape="1">
              <a:gsLst>
                <a:gs pos="0">
                  <a:srgbClr val="CC3300"/>
                </a:gs>
                <a:gs pos="100000">
                  <a:srgbClr val="CC3300">
                    <a:gamma/>
                    <a:shade val="46275"/>
                    <a:invGamma/>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nSpc>
                  <a:spcPct val="110000"/>
                </a:lnSpc>
                <a:spcBef>
                  <a:spcPct val="30000"/>
                </a:spcBef>
                <a:buSzPct val="70000"/>
                <a:buFont typeface="Wingdings" pitchFamily="2" charset="2"/>
                <a:buChar char="p"/>
              </a:pPr>
              <a:r>
                <a:rPr kumimoji="1" lang="zh-CN" altLang="en-US" dirty="0" smtClean="0">
                  <a:solidFill>
                    <a:schemeClr val="bg1"/>
                  </a:solidFill>
                  <a:latin typeface="华文细黑" pitchFamily="2" charset="-122"/>
                  <a:ea typeface="华文细黑" pitchFamily="2" charset="-122"/>
                </a:rPr>
                <a:t> 品牌与消费者的关系如何 </a:t>
              </a:r>
              <a:r>
                <a:rPr kumimoji="1" lang="zh-TW" altLang="en-US" dirty="0" smtClean="0">
                  <a:solidFill>
                    <a:schemeClr val="bg1"/>
                  </a:solidFill>
                  <a:latin typeface="华文细黑" pitchFamily="2" charset="-122"/>
                  <a:ea typeface="华文细黑" pitchFamily="2" charset="-122"/>
                </a:rPr>
                <a:t>？</a:t>
              </a:r>
            </a:p>
          </p:txBody>
        </p:sp>
        <p:sp>
          <p:nvSpPr>
            <p:cNvPr id="39" name="圆角矩形 38"/>
            <p:cNvSpPr/>
            <p:nvPr/>
          </p:nvSpPr>
          <p:spPr>
            <a:xfrm>
              <a:off x="4797554" y="5144074"/>
              <a:ext cx="3816000" cy="720000"/>
            </a:xfrm>
            <a:prstGeom prst="roundRect">
              <a:avLst/>
            </a:prstGeom>
            <a:gradFill flip="none" rotWithShape="1">
              <a:gsLst>
                <a:gs pos="0">
                  <a:srgbClr val="CC3300"/>
                </a:gs>
                <a:gs pos="100000">
                  <a:srgbClr val="CC3300">
                    <a:gamma/>
                    <a:shade val="46275"/>
                    <a:invGamma/>
                  </a:srgbClr>
                </a:gs>
              </a:gsLst>
              <a:lin ang="0" scaled="1"/>
              <a:tileRect/>
            </a:gradFill>
            <a:ln w="9525">
              <a:noFill/>
              <a:miter lim="800000"/>
              <a:headEnd/>
              <a:tailEnd/>
            </a:ln>
            <a:effectLst>
              <a:outerShdw dist="35921" dir="2700000" algn="ctr" rotWithShape="0">
                <a:schemeClr val="bg2"/>
              </a:outerShdw>
            </a:effectLst>
          </p:spPr>
          <p:txBody>
            <a:bodyPr wrap="none" anchor="ctr"/>
            <a:lstStyle/>
            <a:p>
              <a:pPr>
                <a:lnSpc>
                  <a:spcPct val="110000"/>
                </a:lnSpc>
                <a:spcBef>
                  <a:spcPct val="30000"/>
                </a:spcBef>
                <a:buSzPct val="70000"/>
                <a:buFont typeface="Wingdings" pitchFamily="2" charset="2"/>
                <a:buChar char="p"/>
              </a:pPr>
              <a:r>
                <a:rPr kumimoji="1" lang="zh-CN" altLang="en-US" dirty="0" smtClean="0">
                  <a:solidFill>
                    <a:schemeClr val="bg1"/>
                  </a:solidFill>
                  <a:latin typeface="华文细黑" pitchFamily="2" charset="-122"/>
                  <a:ea typeface="华文细黑" pitchFamily="2" charset="-122"/>
                </a:rPr>
                <a:t> 我们如何在外在世界建立品牌 ？</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28597" y="2604674"/>
            <a:ext cx="4357718" cy="967201"/>
          </a:xfrm>
          <a:prstGeom prst="rect">
            <a:avLst/>
          </a:prstGeom>
          <a:noFill/>
          <a:ln w="9525">
            <a:noFill/>
            <a:miter lim="800000"/>
            <a:headEnd/>
            <a:tailEnd/>
          </a:ln>
          <a:effectLst/>
        </p:spPr>
      </p:pic>
      <p:sp>
        <p:nvSpPr>
          <p:cNvPr id="25" name="Rectangle 2"/>
          <p:cNvSpPr txBox="1">
            <a:spLocks noChangeArrowheads="1"/>
          </p:cNvSpPr>
          <p:nvPr/>
        </p:nvSpPr>
        <p:spPr>
          <a:xfrm>
            <a:off x="4857752" y="3429000"/>
            <a:ext cx="4286248" cy="1000132"/>
          </a:xfrm>
          <a:prstGeom prst="rect">
            <a:avLst/>
          </a:prstGeom>
        </p:spPr>
        <p:txBody>
          <a:bodyPr vert="horz" lIns="91440" tIns="45720" rIns="91440" bIns="45720" rtlCol="0" anchor="ctr">
            <a:noAutofit/>
          </a:bodyPr>
          <a:lstStyle/>
          <a:p>
            <a:pPr lvl="0" algn="ctr">
              <a:spcBef>
                <a:spcPct val="0"/>
              </a:spcBef>
            </a:pPr>
            <a:r>
              <a:rPr lang="zh-CN" altLang="en-US" sz="6000" dirty="0" smtClean="0">
                <a:latin typeface="华文细黑" pitchFamily="2" charset="-122"/>
                <a:ea typeface="华文细黑" pitchFamily="2" charset="-122"/>
              </a:rPr>
              <a:t>电通广告</a:t>
            </a:r>
            <a:endParaRPr kumimoji="0" lang="en-US" altLang="en-US" sz="7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
        <p:nvSpPr>
          <p:cNvPr id="26" name="圆角矩形 25"/>
          <p:cNvSpPr/>
          <p:nvPr/>
        </p:nvSpPr>
        <p:spPr>
          <a:xfrm>
            <a:off x="5143504" y="2786058"/>
            <a:ext cx="71438" cy="1548000"/>
          </a:xfrm>
          <a:prstGeom prst="round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314246"/>
            <a:ext cx="9144000" cy="400110"/>
          </a:xfrm>
          <a:prstGeom prst="rect">
            <a:avLst/>
          </a:prstGeom>
        </p:spPr>
        <p:txBody>
          <a:bodyPr wrap="square">
            <a:spAutoFit/>
          </a:bodyPr>
          <a:lstStyle/>
          <a:p>
            <a:pPr lvl="0" algn="ctr">
              <a:spcBef>
                <a:spcPct val="0"/>
              </a:spcBef>
              <a:defRPr/>
            </a:pPr>
            <a:r>
              <a:rPr lang="zh-CN" altLang="en-US" sz="2000" b="1" dirty="0" smtClean="0">
                <a:latin typeface="华文细黑" pitchFamily="2" charset="-122"/>
                <a:ea typeface="华文细黑" pitchFamily="2" charset="-122"/>
              </a:rPr>
              <a:t>电通蜂窝模型</a:t>
            </a:r>
            <a:endParaRPr lang="zh-TW" altLang="en-US" sz="2000" b="1" dirty="0">
              <a:latin typeface="华文细黑" pitchFamily="2" charset="-122"/>
              <a:ea typeface="华文细黑" pitchFamily="2" charset="-122"/>
            </a:endParaRPr>
          </a:p>
        </p:txBody>
      </p:sp>
      <p:grpSp>
        <p:nvGrpSpPr>
          <p:cNvPr id="24" name="组合 33"/>
          <p:cNvGrpSpPr/>
          <p:nvPr/>
        </p:nvGrpSpPr>
        <p:grpSpPr>
          <a:xfrm>
            <a:off x="1571604" y="5572140"/>
            <a:ext cx="2071702" cy="928694"/>
            <a:chOff x="1571604" y="5572140"/>
            <a:chExt cx="2071702" cy="928694"/>
          </a:xfrm>
        </p:grpSpPr>
        <p:sp>
          <p:nvSpPr>
            <p:cNvPr id="32" name="圆角矩形 31"/>
            <p:cNvSpPr/>
            <p:nvPr/>
          </p:nvSpPr>
          <p:spPr>
            <a:xfrm>
              <a:off x="1571604" y="5572140"/>
              <a:ext cx="2071702" cy="928694"/>
            </a:xfrm>
            <a:prstGeom prst="roundRect">
              <a:avLst/>
            </a:prstGeom>
            <a:no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zh-CN" altLang="en-US" sz="1600" smtClean="0">
                <a:solidFill>
                  <a:schemeClr val="tx1"/>
                </a:solidFill>
                <a:latin typeface="华文细黑" pitchFamily="2" charset="-122"/>
                <a:ea typeface="华文细黑" pitchFamily="2" charset="-122"/>
              </a:endParaRPr>
            </a:p>
          </p:txBody>
        </p:sp>
        <p:sp>
          <p:nvSpPr>
            <p:cNvPr id="33" name="矩形 32"/>
            <p:cNvSpPr/>
            <p:nvPr/>
          </p:nvSpPr>
          <p:spPr>
            <a:xfrm>
              <a:off x="1740363" y="5857892"/>
              <a:ext cx="877163" cy="369332"/>
            </a:xfrm>
            <a:prstGeom prst="rect">
              <a:avLst/>
            </a:prstGeom>
          </p:spPr>
          <p:txBody>
            <a:bodyPr wrap="none">
              <a:spAutoFit/>
            </a:bodyPr>
            <a:lstStyle/>
            <a:p>
              <a:pPr algn="ctr" fontAlgn="base">
                <a:spcBef>
                  <a:spcPct val="0"/>
                </a:spcBef>
                <a:spcAft>
                  <a:spcPct val="0"/>
                </a:spcAft>
              </a:pPr>
              <a:r>
                <a:rPr lang="zh-CN" altLang="en-US" b="1" dirty="0" smtClean="0">
                  <a:solidFill>
                    <a:srgbClr val="002060"/>
                  </a:solidFill>
                  <a:latin typeface="华文细黑" pitchFamily="2" charset="-122"/>
                  <a:ea typeface="华文细黑" pitchFamily="2" charset="-122"/>
                </a:rPr>
                <a:t>我是？</a:t>
              </a:r>
            </a:p>
          </p:txBody>
        </p:sp>
      </p:grpSp>
      <p:grpSp>
        <p:nvGrpSpPr>
          <p:cNvPr id="25" name="组合 37"/>
          <p:cNvGrpSpPr/>
          <p:nvPr/>
        </p:nvGrpSpPr>
        <p:grpSpPr>
          <a:xfrm>
            <a:off x="285720" y="3313923"/>
            <a:ext cx="1643074" cy="928694"/>
            <a:chOff x="285720" y="3313923"/>
            <a:chExt cx="1643074" cy="928694"/>
          </a:xfrm>
        </p:grpSpPr>
        <p:sp>
          <p:nvSpPr>
            <p:cNvPr id="30" name="矩形 29"/>
            <p:cNvSpPr/>
            <p:nvPr/>
          </p:nvSpPr>
          <p:spPr>
            <a:xfrm>
              <a:off x="428596" y="3593604"/>
              <a:ext cx="1338829" cy="369332"/>
            </a:xfrm>
            <a:prstGeom prst="rect">
              <a:avLst/>
            </a:prstGeom>
          </p:spPr>
          <p:txBody>
            <a:bodyPr wrap="none">
              <a:spAutoFit/>
            </a:bodyPr>
            <a:lstStyle/>
            <a:p>
              <a:pPr algn="ctr" fontAlgn="base">
                <a:spcBef>
                  <a:spcPct val="0"/>
                </a:spcBef>
                <a:spcAft>
                  <a:spcPct val="0"/>
                </a:spcAft>
              </a:pPr>
              <a:r>
                <a:rPr lang="zh-CN" altLang="en-US" b="1" dirty="0" smtClean="0">
                  <a:solidFill>
                    <a:srgbClr val="002060"/>
                  </a:solidFill>
                  <a:latin typeface="华文细黑" pitchFamily="2" charset="-122"/>
                  <a:ea typeface="华文细黑" pitchFamily="2" charset="-122"/>
                </a:rPr>
                <a:t>你的感受？</a:t>
              </a:r>
              <a:endParaRPr lang="en-US" altLang="zh-CN" b="1" dirty="0" smtClean="0">
                <a:solidFill>
                  <a:srgbClr val="002060"/>
                </a:solidFill>
                <a:latin typeface="华文细黑" pitchFamily="2" charset="-122"/>
                <a:ea typeface="华文细黑" pitchFamily="2" charset="-122"/>
              </a:endParaRPr>
            </a:p>
          </p:txBody>
        </p:sp>
        <p:sp>
          <p:nvSpPr>
            <p:cNvPr id="28" name="圆角矩形 27"/>
            <p:cNvSpPr/>
            <p:nvPr/>
          </p:nvSpPr>
          <p:spPr>
            <a:xfrm>
              <a:off x="285720" y="3313923"/>
              <a:ext cx="1643074" cy="928694"/>
            </a:xfrm>
            <a:prstGeom prst="roundRect">
              <a:avLst/>
            </a:prstGeom>
            <a:no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zh-CN" altLang="en-US" sz="1600" smtClean="0">
                <a:solidFill>
                  <a:schemeClr val="tx1"/>
                </a:solidFill>
                <a:latin typeface="华文细黑" pitchFamily="2" charset="-122"/>
                <a:ea typeface="华文细黑" pitchFamily="2" charset="-122"/>
              </a:endParaRPr>
            </a:p>
          </p:txBody>
        </p:sp>
      </p:grpSp>
      <p:grpSp>
        <p:nvGrpSpPr>
          <p:cNvPr id="31" name="组合 41"/>
          <p:cNvGrpSpPr/>
          <p:nvPr/>
        </p:nvGrpSpPr>
        <p:grpSpPr>
          <a:xfrm>
            <a:off x="1214414" y="1785926"/>
            <a:ext cx="1643074" cy="928694"/>
            <a:chOff x="1214414" y="1785926"/>
            <a:chExt cx="1643074" cy="928694"/>
          </a:xfrm>
        </p:grpSpPr>
        <p:sp>
          <p:nvSpPr>
            <p:cNvPr id="29" name="矩形 28"/>
            <p:cNvSpPr/>
            <p:nvPr/>
          </p:nvSpPr>
          <p:spPr>
            <a:xfrm>
              <a:off x="1285852" y="2065607"/>
              <a:ext cx="1338829" cy="369332"/>
            </a:xfrm>
            <a:prstGeom prst="rect">
              <a:avLst/>
            </a:prstGeom>
          </p:spPr>
          <p:txBody>
            <a:bodyPr wrap="none">
              <a:spAutoFit/>
            </a:bodyPr>
            <a:lstStyle/>
            <a:p>
              <a:pPr algn="ctr" fontAlgn="base">
                <a:spcBef>
                  <a:spcPct val="0"/>
                </a:spcBef>
                <a:spcAft>
                  <a:spcPct val="0"/>
                </a:spcAft>
              </a:pPr>
              <a:r>
                <a:rPr lang="zh-CN" altLang="en-US" b="1" dirty="0" smtClean="0">
                  <a:solidFill>
                    <a:srgbClr val="002060"/>
                  </a:solidFill>
                  <a:latin typeface="华文细黑" pitchFamily="2" charset="-122"/>
                  <a:ea typeface="华文细黑" pitchFamily="2" charset="-122"/>
                </a:rPr>
                <a:t>你看到的？</a:t>
              </a:r>
            </a:p>
          </p:txBody>
        </p:sp>
        <p:sp>
          <p:nvSpPr>
            <p:cNvPr id="27" name="圆角矩形 26"/>
            <p:cNvSpPr/>
            <p:nvPr/>
          </p:nvSpPr>
          <p:spPr>
            <a:xfrm>
              <a:off x="1214414" y="1785926"/>
              <a:ext cx="1643074" cy="928694"/>
            </a:xfrm>
            <a:prstGeom prst="roundRect">
              <a:avLst/>
            </a:prstGeom>
            <a:no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zh-CN" altLang="en-US" sz="1600" dirty="0" smtClean="0">
                <a:latin typeface="华文细黑" pitchFamily="2" charset="-122"/>
                <a:ea typeface="华文细黑" pitchFamily="2" charset="-122"/>
              </a:endParaRPr>
            </a:p>
          </p:txBody>
        </p:sp>
      </p:grpSp>
      <p:grpSp>
        <p:nvGrpSpPr>
          <p:cNvPr id="34" name="组合 34"/>
          <p:cNvGrpSpPr/>
          <p:nvPr/>
        </p:nvGrpSpPr>
        <p:grpSpPr>
          <a:xfrm>
            <a:off x="5500694" y="5572140"/>
            <a:ext cx="2071702" cy="928694"/>
            <a:chOff x="1571604" y="5572140"/>
            <a:chExt cx="2071702" cy="928694"/>
          </a:xfrm>
        </p:grpSpPr>
        <p:sp>
          <p:nvSpPr>
            <p:cNvPr id="36" name="圆角矩形 35"/>
            <p:cNvSpPr/>
            <p:nvPr/>
          </p:nvSpPr>
          <p:spPr>
            <a:xfrm>
              <a:off x="1571604" y="5572140"/>
              <a:ext cx="2071702" cy="928694"/>
            </a:xfrm>
            <a:prstGeom prst="roundRect">
              <a:avLst/>
            </a:prstGeom>
            <a:no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zh-CN" altLang="en-US" sz="1600" smtClean="0">
                <a:solidFill>
                  <a:schemeClr val="tx1"/>
                </a:solidFill>
                <a:latin typeface="华文细黑" pitchFamily="2" charset="-122"/>
                <a:ea typeface="华文细黑" pitchFamily="2" charset="-122"/>
              </a:endParaRPr>
            </a:p>
          </p:txBody>
        </p:sp>
        <p:sp>
          <p:nvSpPr>
            <p:cNvPr id="37" name="矩形 36"/>
            <p:cNvSpPr/>
            <p:nvPr/>
          </p:nvSpPr>
          <p:spPr>
            <a:xfrm>
              <a:off x="2669057" y="5857892"/>
              <a:ext cx="877163" cy="369332"/>
            </a:xfrm>
            <a:prstGeom prst="rect">
              <a:avLst/>
            </a:prstGeom>
          </p:spPr>
          <p:txBody>
            <a:bodyPr wrap="none">
              <a:spAutoFit/>
            </a:bodyPr>
            <a:lstStyle/>
            <a:p>
              <a:pPr algn="ctr" fontAlgn="base">
                <a:spcBef>
                  <a:spcPct val="0"/>
                </a:spcBef>
                <a:spcAft>
                  <a:spcPct val="0"/>
                </a:spcAft>
              </a:pPr>
              <a:r>
                <a:rPr lang="zh-CN" altLang="en-US" b="1" dirty="0" smtClean="0">
                  <a:solidFill>
                    <a:srgbClr val="002060"/>
                  </a:solidFill>
                  <a:latin typeface="华文细黑" pitchFamily="2" charset="-122"/>
                  <a:ea typeface="华文细黑" pitchFamily="2" charset="-122"/>
                </a:rPr>
                <a:t>你是？</a:t>
              </a:r>
            </a:p>
          </p:txBody>
        </p:sp>
      </p:grpSp>
      <p:grpSp>
        <p:nvGrpSpPr>
          <p:cNvPr id="35" name="组合 38"/>
          <p:cNvGrpSpPr/>
          <p:nvPr/>
        </p:nvGrpSpPr>
        <p:grpSpPr>
          <a:xfrm>
            <a:off x="7215206" y="3313923"/>
            <a:ext cx="1643074" cy="928694"/>
            <a:chOff x="285720" y="3313923"/>
            <a:chExt cx="1643074" cy="928694"/>
          </a:xfrm>
        </p:grpSpPr>
        <p:sp>
          <p:nvSpPr>
            <p:cNvPr id="40" name="矩形 39"/>
            <p:cNvSpPr/>
            <p:nvPr/>
          </p:nvSpPr>
          <p:spPr>
            <a:xfrm>
              <a:off x="571472" y="3593604"/>
              <a:ext cx="1338829" cy="369332"/>
            </a:xfrm>
            <a:prstGeom prst="rect">
              <a:avLst/>
            </a:prstGeom>
          </p:spPr>
          <p:txBody>
            <a:bodyPr wrap="none">
              <a:spAutoFit/>
            </a:bodyPr>
            <a:lstStyle/>
            <a:p>
              <a:pPr algn="ctr" fontAlgn="base">
                <a:spcBef>
                  <a:spcPct val="0"/>
                </a:spcBef>
                <a:spcAft>
                  <a:spcPct val="0"/>
                </a:spcAft>
              </a:pPr>
              <a:r>
                <a:rPr lang="zh-CN" altLang="en-US" b="1" dirty="0" smtClean="0">
                  <a:solidFill>
                    <a:srgbClr val="002060"/>
                  </a:solidFill>
                  <a:latin typeface="华文细黑" pitchFamily="2" charset="-122"/>
                  <a:ea typeface="华文细黑" pitchFamily="2" charset="-122"/>
                </a:rPr>
                <a:t>你能得到？</a:t>
              </a:r>
              <a:endParaRPr lang="en-US" altLang="zh-CN" b="1" dirty="0" smtClean="0">
                <a:solidFill>
                  <a:srgbClr val="002060"/>
                </a:solidFill>
                <a:latin typeface="华文细黑" pitchFamily="2" charset="-122"/>
                <a:ea typeface="华文细黑" pitchFamily="2" charset="-122"/>
              </a:endParaRPr>
            </a:p>
          </p:txBody>
        </p:sp>
        <p:sp>
          <p:nvSpPr>
            <p:cNvPr id="41" name="圆角矩形 40"/>
            <p:cNvSpPr/>
            <p:nvPr/>
          </p:nvSpPr>
          <p:spPr>
            <a:xfrm>
              <a:off x="285720" y="3313923"/>
              <a:ext cx="1643074" cy="928694"/>
            </a:xfrm>
            <a:prstGeom prst="roundRect">
              <a:avLst/>
            </a:prstGeom>
            <a:no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zh-CN" altLang="en-US" sz="1600" smtClean="0">
                <a:solidFill>
                  <a:schemeClr val="tx1"/>
                </a:solidFill>
                <a:latin typeface="华文细黑" pitchFamily="2" charset="-122"/>
                <a:ea typeface="华文细黑" pitchFamily="2" charset="-122"/>
              </a:endParaRPr>
            </a:p>
          </p:txBody>
        </p:sp>
      </p:grpSp>
      <p:grpSp>
        <p:nvGrpSpPr>
          <p:cNvPr id="38" name="组合 42"/>
          <p:cNvGrpSpPr/>
          <p:nvPr/>
        </p:nvGrpSpPr>
        <p:grpSpPr>
          <a:xfrm>
            <a:off x="6286512" y="1785926"/>
            <a:ext cx="1643074" cy="928694"/>
            <a:chOff x="1214414" y="1785926"/>
            <a:chExt cx="1643074" cy="928694"/>
          </a:xfrm>
        </p:grpSpPr>
        <p:sp>
          <p:nvSpPr>
            <p:cNvPr id="44" name="矩形 43"/>
            <p:cNvSpPr/>
            <p:nvPr/>
          </p:nvSpPr>
          <p:spPr>
            <a:xfrm>
              <a:off x="1571604" y="2065607"/>
              <a:ext cx="877163" cy="369332"/>
            </a:xfrm>
            <a:prstGeom prst="rect">
              <a:avLst/>
            </a:prstGeom>
          </p:spPr>
          <p:txBody>
            <a:bodyPr wrap="none">
              <a:spAutoFit/>
            </a:bodyPr>
            <a:lstStyle/>
            <a:p>
              <a:pPr algn="ctr" fontAlgn="base">
                <a:spcBef>
                  <a:spcPct val="0"/>
                </a:spcBef>
                <a:spcAft>
                  <a:spcPct val="0"/>
                </a:spcAft>
              </a:pPr>
              <a:r>
                <a:rPr lang="zh-CN" altLang="en-US" b="1" dirty="0" smtClean="0">
                  <a:solidFill>
                    <a:srgbClr val="002060"/>
                  </a:solidFill>
                  <a:latin typeface="华文细黑" pitchFamily="2" charset="-122"/>
                  <a:ea typeface="华文细黑" pitchFamily="2" charset="-122"/>
                </a:rPr>
                <a:t>这是？</a:t>
              </a:r>
            </a:p>
          </p:txBody>
        </p:sp>
        <p:sp>
          <p:nvSpPr>
            <p:cNvPr id="45" name="圆角矩形 44"/>
            <p:cNvSpPr/>
            <p:nvPr/>
          </p:nvSpPr>
          <p:spPr>
            <a:xfrm>
              <a:off x="1214414" y="1785926"/>
              <a:ext cx="1643074" cy="928694"/>
            </a:xfrm>
            <a:prstGeom prst="roundRect">
              <a:avLst/>
            </a:prstGeom>
            <a:no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zh-CN" altLang="en-US" sz="1600" dirty="0" smtClean="0">
                <a:latin typeface="华文细黑" pitchFamily="2" charset="-122"/>
                <a:ea typeface="华文细黑" pitchFamily="2" charset="-122"/>
              </a:endParaRPr>
            </a:p>
          </p:txBody>
        </p:sp>
      </p:grpSp>
      <p:grpSp>
        <p:nvGrpSpPr>
          <p:cNvPr id="43" name="组合 42"/>
          <p:cNvGrpSpPr/>
          <p:nvPr/>
        </p:nvGrpSpPr>
        <p:grpSpPr>
          <a:xfrm>
            <a:off x="1824038" y="1270020"/>
            <a:ext cx="5495925" cy="5016500"/>
            <a:chOff x="1947863" y="1281113"/>
            <a:chExt cx="5495925" cy="5016500"/>
          </a:xfrm>
        </p:grpSpPr>
        <p:grpSp>
          <p:nvGrpSpPr>
            <p:cNvPr id="46" name="Group 5"/>
            <p:cNvGrpSpPr>
              <a:grpSpLocks/>
            </p:cNvGrpSpPr>
            <p:nvPr/>
          </p:nvGrpSpPr>
          <p:grpSpPr bwMode="auto">
            <a:xfrm>
              <a:off x="2868613" y="4294188"/>
              <a:ext cx="1835150" cy="2003425"/>
              <a:chOff x="1726" y="2626"/>
              <a:chExt cx="1156" cy="1262"/>
            </a:xfrm>
          </p:grpSpPr>
          <p:sp>
            <p:nvSpPr>
              <p:cNvPr id="65" name="AutoShape 6"/>
              <p:cNvSpPr>
                <a:spLocks noChangeArrowheads="1"/>
              </p:cNvSpPr>
              <p:nvPr/>
            </p:nvSpPr>
            <p:spPr bwMode="auto">
              <a:xfrm rot="5400000">
                <a:off x="1673" y="2679"/>
                <a:ext cx="1262" cy="1156"/>
              </a:xfrm>
              <a:prstGeom prst="hexagon">
                <a:avLst>
                  <a:gd name="adj" fmla="val 27292"/>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66" name="Text Box 7"/>
              <p:cNvSpPr txBox="1">
                <a:spLocks noChangeArrowheads="1"/>
              </p:cNvSpPr>
              <p:nvPr/>
            </p:nvSpPr>
            <p:spPr bwMode="auto">
              <a:xfrm>
                <a:off x="1937" y="3068"/>
                <a:ext cx="784" cy="368"/>
              </a:xfrm>
              <a:prstGeom prst="rect">
                <a:avLst/>
              </a:prstGeom>
              <a:noFill/>
              <a:ln w="9525">
                <a:noFill/>
                <a:miter lim="800000"/>
                <a:headEnd/>
                <a:tailEnd/>
              </a:ln>
              <a:effectLst>
                <a:outerShdw dist="35921" dir="2700000" algn="ctr" rotWithShape="0">
                  <a:srgbClr val="EAEAEA"/>
                </a:outerShdw>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Personality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品牌个性</a:t>
                </a:r>
              </a:p>
            </p:txBody>
          </p:sp>
        </p:grpSp>
        <p:grpSp>
          <p:nvGrpSpPr>
            <p:cNvPr id="47" name="Group 8"/>
            <p:cNvGrpSpPr>
              <a:grpSpLocks/>
            </p:cNvGrpSpPr>
            <p:nvPr/>
          </p:nvGrpSpPr>
          <p:grpSpPr bwMode="auto">
            <a:xfrm>
              <a:off x="4703767" y="4294188"/>
              <a:ext cx="1887539" cy="2003425"/>
              <a:chOff x="2882" y="2626"/>
              <a:chExt cx="1189" cy="1262"/>
            </a:xfrm>
          </p:grpSpPr>
          <p:sp>
            <p:nvSpPr>
              <p:cNvPr id="63" name="AutoShape 9"/>
              <p:cNvSpPr>
                <a:spLocks noChangeArrowheads="1"/>
              </p:cNvSpPr>
              <p:nvPr/>
            </p:nvSpPr>
            <p:spPr bwMode="auto">
              <a:xfrm rot="5400000">
                <a:off x="2829" y="2679"/>
                <a:ext cx="1262" cy="1156"/>
              </a:xfrm>
              <a:prstGeom prst="hexagon">
                <a:avLst>
                  <a:gd name="adj" fmla="val 27292"/>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64" name="Text Box 10"/>
              <p:cNvSpPr txBox="1">
                <a:spLocks noChangeArrowheads="1"/>
              </p:cNvSpPr>
              <p:nvPr/>
            </p:nvSpPr>
            <p:spPr bwMode="auto">
              <a:xfrm>
                <a:off x="2967" y="2974"/>
                <a:ext cx="1104" cy="679"/>
              </a:xfrm>
              <a:prstGeom prst="rect">
                <a:avLst/>
              </a:prstGeom>
              <a:noFill/>
              <a:ln w="9525">
                <a:noFill/>
                <a:miter lim="800000"/>
                <a:headEnd/>
                <a:tailEnd/>
              </a:ln>
              <a:effectLst>
                <a:outerShdw dist="35921" dir="2700000" algn="ctr" rotWithShape="0">
                  <a:srgbClr val="EAEAEA"/>
                </a:outerShdw>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Ideal Customer </a:t>
                </a:r>
                <a:b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b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Image</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理想客户</a:t>
                </a:r>
                <a:b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b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形象</a:t>
                </a:r>
              </a:p>
            </p:txBody>
          </p:sp>
        </p:grpSp>
        <p:grpSp>
          <p:nvGrpSpPr>
            <p:cNvPr id="48" name="Group 11"/>
            <p:cNvGrpSpPr>
              <a:grpSpLocks/>
            </p:cNvGrpSpPr>
            <p:nvPr/>
          </p:nvGrpSpPr>
          <p:grpSpPr bwMode="auto">
            <a:xfrm>
              <a:off x="1947863" y="2794000"/>
              <a:ext cx="1835150" cy="2001838"/>
              <a:chOff x="1146" y="1681"/>
              <a:chExt cx="1156" cy="1261"/>
            </a:xfrm>
          </p:grpSpPr>
          <p:sp>
            <p:nvSpPr>
              <p:cNvPr id="61" name="AutoShape 12"/>
              <p:cNvSpPr>
                <a:spLocks noChangeArrowheads="1"/>
              </p:cNvSpPr>
              <p:nvPr/>
            </p:nvSpPr>
            <p:spPr bwMode="auto">
              <a:xfrm rot="5400000">
                <a:off x="1093" y="1734"/>
                <a:ext cx="1261" cy="1156"/>
              </a:xfrm>
              <a:prstGeom prst="hexagon">
                <a:avLst>
                  <a:gd name="adj" fmla="val 27271"/>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62" name="Text Box 13"/>
              <p:cNvSpPr txBox="1">
                <a:spLocks noChangeArrowheads="1"/>
              </p:cNvSpPr>
              <p:nvPr/>
            </p:nvSpPr>
            <p:spPr bwMode="auto">
              <a:xfrm>
                <a:off x="1397" y="2050"/>
                <a:ext cx="739" cy="523"/>
              </a:xfrm>
              <a:prstGeom prst="rect">
                <a:avLst/>
              </a:prstGeom>
              <a:noFill/>
              <a:ln w="9525">
                <a:noFill/>
                <a:miter lim="800000"/>
                <a:headEnd/>
                <a:tailEnd/>
              </a:ln>
              <a:effectLst>
                <a:outerShdw dist="35921" dir="2700000" algn="ctr" rotWithShape="0">
                  <a:srgbClr val="EAEAEA"/>
                </a:outerShdw>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Emotional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Benefit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感性利益</a:t>
                </a:r>
              </a:p>
            </p:txBody>
          </p:sp>
        </p:grpSp>
        <p:grpSp>
          <p:nvGrpSpPr>
            <p:cNvPr id="49" name="Group 14"/>
            <p:cNvGrpSpPr>
              <a:grpSpLocks/>
            </p:cNvGrpSpPr>
            <p:nvPr/>
          </p:nvGrpSpPr>
          <p:grpSpPr bwMode="auto">
            <a:xfrm>
              <a:off x="2868616" y="1281113"/>
              <a:ext cx="2008189" cy="2003425"/>
              <a:chOff x="1726" y="735"/>
              <a:chExt cx="1265" cy="1262"/>
            </a:xfrm>
          </p:grpSpPr>
          <p:sp>
            <p:nvSpPr>
              <p:cNvPr id="59" name="AutoShape 15"/>
              <p:cNvSpPr>
                <a:spLocks noChangeArrowheads="1"/>
              </p:cNvSpPr>
              <p:nvPr/>
            </p:nvSpPr>
            <p:spPr bwMode="auto">
              <a:xfrm rot="5400000">
                <a:off x="1673" y="788"/>
                <a:ext cx="1262" cy="1156"/>
              </a:xfrm>
              <a:prstGeom prst="hexagon">
                <a:avLst>
                  <a:gd name="adj" fmla="val 27292"/>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60" name="Text Box 16"/>
              <p:cNvSpPr txBox="1">
                <a:spLocks noChangeArrowheads="1"/>
              </p:cNvSpPr>
              <p:nvPr/>
            </p:nvSpPr>
            <p:spPr bwMode="auto">
              <a:xfrm>
                <a:off x="1983" y="1185"/>
                <a:ext cx="1008" cy="368"/>
              </a:xfrm>
              <a:prstGeom prst="rect">
                <a:avLst/>
              </a:prstGeom>
              <a:noFill/>
              <a:ln w="9525">
                <a:noFill/>
                <a:miter lim="800000"/>
                <a:headEnd/>
                <a:tailEnd/>
              </a:ln>
              <a:effectLst>
                <a:outerShdw dist="35921" dir="2700000" algn="ctr" rotWithShape="0">
                  <a:srgbClr val="EAEAEA"/>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Symbol</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符号</a:t>
                </a:r>
              </a:p>
            </p:txBody>
          </p:sp>
        </p:grpSp>
        <p:grpSp>
          <p:nvGrpSpPr>
            <p:cNvPr id="50" name="Group 17"/>
            <p:cNvGrpSpPr>
              <a:grpSpLocks/>
            </p:cNvGrpSpPr>
            <p:nvPr/>
          </p:nvGrpSpPr>
          <p:grpSpPr bwMode="auto">
            <a:xfrm>
              <a:off x="4700593" y="1282700"/>
              <a:ext cx="1835152" cy="2003425"/>
              <a:chOff x="2882" y="735"/>
              <a:chExt cx="1156" cy="1262"/>
            </a:xfrm>
          </p:grpSpPr>
          <p:sp>
            <p:nvSpPr>
              <p:cNvPr id="57" name="AutoShape 18"/>
              <p:cNvSpPr>
                <a:spLocks noChangeArrowheads="1"/>
              </p:cNvSpPr>
              <p:nvPr/>
            </p:nvSpPr>
            <p:spPr bwMode="auto">
              <a:xfrm rot="5400000">
                <a:off x="2829" y="788"/>
                <a:ext cx="1262" cy="1156"/>
              </a:xfrm>
              <a:prstGeom prst="hexagon">
                <a:avLst>
                  <a:gd name="adj" fmla="val 27292"/>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58" name="Text Box 19"/>
              <p:cNvSpPr txBox="1">
                <a:spLocks noChangeArrowheads="1"/>
              </p:cNvSpPr>
              <p:nvPr/>
            </p:nvSpPr>
            <p:spPr bwMode="auto">
              <a:xfrm>
                <a:off x="3200" y="1074"/>
                <a:ext cx="693" cy="523"/>
              </a:xfrm>
              <a:prstGeom prst="rect">
                <a:avLst/>
              </a:prstGeom>
              <a:noFill/>
              <a:ln w="9525">
                <a:noFill/>
                <a:miter lim="800000"/>
                <a:headEnd/>
                <a:tailEnd/>
              </a:ln>
              <a:effectLst>
                <a:outerShdw dist="35921" dir="2700000" algn="ctr" rotWithShape="0">
                  <a:srgbClr val="EAEAEA"/>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Base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Authority</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事实支持</a:t>
                </a:r>
              </a:p>
            </p:txBody>
          </p:sp>
        </p:grpSp>
        <p:grpSp>
          <p:nvGrpSpPr>
            <p:cNvPr id="51" name="Group 20"/>
            <p:cNvGrpSpPr>
              <a:grpSpLocks/>
            </p:cNvGrpSpPr>
            <p:nvPr/>
          </p:nvGrpSpPr>
          <p:grpSpPr bwMode="auto">
            <a:xfrm>
              <a:off x="5608638" y="2794000"/>
              <a:ext cx="1835150" cy="2001838"/>
              <a:chOff x="3452" y="1681"/>
              <a:chExt cx="1156" cy="1261"/>
            </a:xfrm>
          </p:grpSpPr>
          <p:sp>
            <p:nvSpPr>
              <p:cNvPr id="55" name="AutoShape 21"/>
              <p:cNvSpPr>
                <a:spLocks noChangeArrowheads="1"/>
              </p:cNvSpPr>
              <p:nvPr/>
            </p:nvSpPr>
            <p:spPr bwMode="auto">
              <a:xfrm rot="5400000">
                <a:off x="3399" y="1734"/>
                <a:ext cx="1261" cy="1156"/>
              </a:xfrm>
              <a:prstGeom prst="hexagon">
                <a:avLst>
                  <a:gd name="adj" fmla="val 27271"/>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56" name="Text Box 22"/>
              <p:cNvSpPr txBox="1">
                <a:spLocks noChangeArrowheads="1"/>
              </p:cNvSpPr>
              <p:nvPr/>
            </p:nvSpPr>
            <p:spPr bwMode="auto">
              <a:xfrm>
                <a:off x="3663" y="2050"/>
                <a:ext cx="768" cy="523"/>
              </a:xfrm>
              <a:prstGeom prst="rect">
                <a:avLst/>
              </a:prstGeom>
              <a:noFill/>
              <a:ln w="9525">
                <a:noFill/>
                <a:miter lim="800000"/>
                <a:headEnd/>
                <a:tailEnd/>
              </a:ln>
              <a:effectLst>
                <a:outerShdw dist="35921" dir="2700000" algn="ctr" rotWithShape="0">
                  <a:srgbClr val="EAEAEA"/>
                </a:outerShdw>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Functional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Benefit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功能利益</a:t>
                </a:r>
              </a:p>
            </p:txBody>
          </p:sp>
        </p:grpSp>
        <p:grpSp>
          <p:nvGrpSpPr>
            <p:cNvPr id="52" name="Group 24"/>
            <p:cNvGrpSpPr>
              <a:grpSpLocks/>
            </p:cNvGrpSpPr>
            <p:nvPr/>
          </p:nvGrpSpPr>
          <p:grpSpPr bwMode="auto">
            <a:xfrm>
              <a:off x="3763968" y="2781300"/>
              <a:ext cx="1835152" cy="2003425"/>
              <a:chOff x="2304" y="1678"/>
              <a:chExt cx="1156" cy="1262"/>
            </a:xfrm>
          </p:grpSpPr>
          <p:sp>
            <p:nvSpPr>
              <p:cNvPr id="53" name="AutoShape 25"/>
              <p:cNvSpPr>
                <a:spLocks noChangeArrowheads="1"/>
              </p:cNvSpPr>
              <p:nvPr/>
            </p:nvSpPr>
            <p:spPr bwMode="auto">
              <a:xfrm rot="5400000">
                <a:off x="2251" y="1731"/>
                <a:ext cx="1262" cy="1156"/>
              </a:xfrm>
              <a:prstGeom prst="hexagon">
                <a:avLst>
                  <a:gd name="adj" fmla="val 27292"/>
                  <a:gd name="vf" fmla="val 115470"/>
                </a:avLst>
              </a:prstGeom>
              <a:gradFill rotWithShape="0">
                <a:gsLst>
                  <a:gs pos="0">
                    <a:srgbClr val="000099"/>
                  </a:gs>
                  <a:gs pos="100000">
                    <a:srgbClr val="000066"/>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54" name="Text Box 26"/>
              <p:cNvSpPr txBox="1">
                <a:spLocks noChangeArrowheads="1"/>
              </p:cNvSpPr>
              <p:nvPr/>
            </p:nvSpPr>
            <p:spPr bwMode="auto">
              <a:xfrm>
                <a:off x="2420" y="2055"/>
                <a:ext cx="900" cy="523"/>
              </a:xfrm>
              <a:prstGeom prst="rect">
                <a:avLst/>
              </a:prstGeom>
              <a:noFill/>
              <a:ln w="9525">
                <a:noFill/>
                <a:miter lim="800000"/>
                <a:headEnd/>
                <a:tailEnd/>
              </a:ln>
              <a:effectLst>
                <a:outerShdw dist="28398" dir="3806097" algn="ctr" rotWithShape="0">
                  <a:schemeClr val="tx2"/>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latin typeface="华文细黑" pitchFamily="2" charset="-122"/>
                    <a:ea typeface="华文细黑" pitchFamily="2" charset="-122"/>
                  </a:rPr>
                  <a:t>Brand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latin typeface="华文细黑" pitchFamily="2" charset="-122"/>
                    <a:ea typeface="华文细黑" pitchFamily="2" charset="-122"/>
                  </a:rPr>
                  <a:t>Core Value</a:t>
                </a:r>
                <a:r>
                  <a:rPr kumimoji="0" lang="en-US" altLang="zh-CN" sz="1600" b="0" i="0" u="none" strike="noStrike" cap="none" normalizeH="0" baseline="30000" dirty="0" smtClean="0">
                    <a:ln>
                      <a:noFill/>
                    </a:ln>
                    <a:solidFill>
                      <a:schemeClr val="bg1"/>
                    </a:solidFill>
                    <a:effectLst/>
                    <a:latin typeface="华文细黑" pitchFamily="2" charset="-122"/>
                    <a:ea typeface="华文细黑" pitchFamily="2" charset="-122"/>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bg1"/>
                    </a:solidFill>
                    <a:effectLst/>
                    <a:latin typeface="华文细黑" pitchFamily="2" charset="-122"/>
                    <a:ea typeface="华文细黑" pitchFamily="2" charset="-122"/>
                  </a:rPr>
                  <a:t>品牌核心价值</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536042"/>
            <a:ext cx="8143932" cy="1892826"/>
          </a:xfrm>
          <a:prstGeom prst="rect">
            <a:avLst/>
          </a:prstGeom>
          <a:noFill/>
        </p:spPr>
        <p:txBody>
          <a:bodyPr wrap="square" rtlCol="0">
            <a:spAutoFit/>
          </a:bodyPr>
          <a:lstStyle/>
          <a:p>
            <a:pPr>
              <a:lnSpc>
                <a:spcPct val="150000"/>
              </a:lnSpc>
            </a:pPr>
            <a:r>
              <a:rPr lang="zh-CN" altLang="en-US" sz="2400" b="1" dirty="0" smtClean="0">
                <a:latin typeface="华文细黑" pitchFamily="2" charset="-122"/>
                <a:ea typeface="华文细黑" pitchFamily="2" charset="-122"/>
              </a:rPr>
              <a:t>说明</a:t>
            </a:r>
            <a:endParaRPr lang="en-US" altLang="zh-CN" dirty="0" smtClean="0">
              <a:latin typeface="华文细黑" pitchFamily="2" charset="-122"/>
              <a:ea typeface="华文细黑" pitchFamily="2" charset="-122"/>
            </a:endParaRPr>
          </a:p>
          <a:p>
            <a:pPr>
              <a:lnSpc>
                <a:spcPct val="150000"/>
              </a:lnSpc>
              <a:buFont typeface="Arial" pitchFamily="34" charset="0"/>
              <a:buChar char="•"/>
            </a:pPr>
            <a:r>
              <a:rPr lang="en-US" altLang="zh-CN" dirty="0" smtClean="0">
                <a:latin typeface="华文细黑" pitchFamily="2" charset="-122"/>
                <a:ea typeface="华文细黑" pitchFamily="2" charset="-122"/>
              </a:rPr>
              <a:t> </a:t>
            </a:r>
            <a:r>
              <a:rPr lang="zh-CN" altLang="en-US" dirty="0" smtClean="0">
                <a:latin typeface="华文细黑" pitchFamily="2" charset="-122"/>
                <a:ea typeface="华文细黑" pitchFamily="2" charset="-122"/>
              </a:rPr>
              <a:t>本文件仅作介绍之用，所引用内容皆为资料来源整理而成，不代表深入观点。</a:t>
            </a:r>
            <a:endParaRPr lang="en-US" altLang="zh-CN" dirty="0" smtClean="0">
              <a:latin typeface="华文细黑" pitchFamily="2" charset="-122"/>
              <a:ea typeface="华文细黑" pitchFamily="2" charset="-122"/>
            </a:endParaRPr>
          </a:p>
          <a:p>
            <a:pPr>
              <a:lnSpc>
                <a:spcPct val="150000"/>
              </a:lnSpc>
              <a:buFont typeface="Arial" pitchFamily="34" charset="0"/>
              <a:buChar char="•"/>
            </a:pPr>
            <a:r>
              <a:rPr lang="zh-CN" altLang="en-US" dirty="0" smtClean="0">
                <a:latin typeface="华文细黑" pitchFamily="2" charset="-122"/>
                <a:ea typeface="华文细黑" pitchFamily="2" charset="-122"/>
              </a:rPr>
              <a:t> 本文件研究内容很浅显，只为初步了解之用。</a:t>
            </a:r>
            <a:endParaRPr lang="en-US" altLang="zh-CN" dirty="0" smtClean="0">
              <a:latin typeface="华文细黑" pitchFamily="2" charset="-122"/>
              <a:ea typeface="华文细黑" pitchFamily="2" charset="-122"/>
            </a:endParaRPr>
          </a:p>
          <a:p>
            <a:pPr>
              <a:lnSpc>
                <a:spcPct val="150000"/>
              </a:lnSpc>
              <a:buFont typeface="Arial" pitchFamily="34" charset="0"/>
              <a:buChar char="•"/>
            </a:pPr>
            <a:r>
              <a:rPr lang="en-US" altLang="zh-CN" dirty="0" smtClean="0">
                <a:latin typeface="华文细黑" pitchFamily="2" charset="-122"/>
                <a:ea typeface="华文细黑" pitchFamily="2" charset="-122"/>
              </a:rPr>
              <a:t> </a:t>
            </a:r>
            <a:r>
              <a:rPr lang="zh-CN" altLang="en-US" dirty="0" smtClean="0">
                <a:latin typeface="华文细黑" pitchFamily="2" charset="-122"/>
                <a:ea typeface="华文细黑" pitchFamily="2" charset="-122"/>
              </a:rPr>
              <a:t>部分观点仅为个人观点。</a:t>
            </a:r>
            <a:endParaRPr lang="zh-CN" altLang="en-US"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714480" y="1835546"/>
            <a:ext cx="1085814" cy="807636"/>
            <a:chOff x="-1728788" y="857232"/>
            <a:chExt cx="3457575" cy="2571768"/>
          </a:xfrm>
        </p:grpSpPr>
        <p:pic>
          <p:nvPicPr>
            <p:cNvPr id="4098" name="Picture 2"/>
            <p:cNvPicPr>
              <a:picLocks noChangeAspect="1" noChangeArrowheads="1"/>
            </p:cNvPicPr>
            <p:nvPr/>
          </p:nvPicPr>
          <p:blipFill>
            <a:blip r:embed="rId2" cstate="print"/>
            <a:srcRect b="44099"/>
            <a:stretch>
              <a:fillRect/>
            </a:stretch>
          </p:blipFill>
          <p:spPr bwMode="auto">
            <a:xfrm>
              <a:off x="-1728788" y="857232"/>
              <a:ext cx="3457575" cy="2571768"/>
            </a:xfrm>
            <a:prstGeom prst="rect">
              <a:avLst/>
            </a:prstGeom>
            <a:noFill/>
            <a:ln w="9525">
              <a:noFill/>
              <a:miter lim="800000"/>
              <a:headEnd/>
              <a:tailEnd/>
            </a:ln>
            <a:effectLst/>
          </p:spPr>
        </p:pic>
        <p:sp>
          <p:nvSpPr>
            <p:cNvPr id="27" name="等腰三角形 26"/>
            <p:cNvSpPr/>
            <p:nvPr/>
          </p:nvSpPr>
          <p:spPr>
            <a:xfrm>
              <a:off x="-1250165" y="2428868"/>
              <a:ext cx="2500330" cy="10001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Picture 2"/>
          <p:cNvPicPr>
            <a:picLocks noChangeAspect="1" noChangeArrowheads="1"/>
          </p:cNvPicPr>
          <p:nvPr/>
        </p:nvPicPr>
        <p:blipFill>
          <a:blip r:embed="rId3" cstate="print"/>
          <a:stretch>
            <a:fillRect/>
          </a:stretch>
        </p:blipFill>
        <p:spPr bwMode="auto">
          <a:xfrm>
            <a:off x="-32" y="1285860"/>
            <a:ext cx="1395925" cy="1857388"/>
          </a:xfrm>
          <a:prstGeom prst="rect">
            <a:avLst/>
          </a:prstGeom>
          <a:noFill/>
          <a:ln>
            <a:noFill/>
          </a:ln>
        </p:spPr>
      </p:pic>
      <p:sp>
        <p:nvSpPr>
          <p:cNvPr id="32" name="矩形 31"/>
          <p:cNvSpPr/>
          <p:nvPr/>
        </p:nvSpPr>
        <p:spPr>
          <a:xfrm>
            <a:off x="357158" y="3643314"/>
            <a:ext cx="1981144" cy="307777"/>
          </a:xfrm>
          <a:prstGeom prst="rect">
            <a:avLst/>
          </a:prstGeom>
        </p:spPr>
        <p:txBody>
          <a:bodyPr wrap="square">
            <a:spAutoFit/>
          </a:bodyPr>
          <a:lstStyle/>
          <a:p>
            <a:pPr algn="ctr" fontAlgn="base">
              <a:spcBef>
                <a:spcPct val="0"/>
              </a:spcBef>
              <a:spcAft>
                <a:spcPct val="0"/>
              </a:spcAft>
            </a:pPr>
            <a:r>
              <a:rPr lang="zh-CN" altLang="en-US" sz="1400" dirty="0" smtClean="0">
                <a:latin typeface="华文细黑" pitchFamily="2" charset="-122"/>
                <a:ea typeface="华文细黑" pitchFamily="2" charset="-122"/>
              </a:rPr>
              <a:t>美国文化风味</a:t>
            </a:r>
            <a:endParaRPr lang="en-US" altLang="zh-CN" sz="1400" dirty="0" smtClean="0">
              <a:latin typeface="华文细黑" pitchFamily="2" charset="-122"/>
              <a:ea typeface="华文细黑" pitchFamily="2" charset="-122"/>
            </a:endParaRPr>
          </a:p>
        </p:txBody>
      </p:sp>
      <p:sp>
        <p:nvSpPr>
          <p:cNvPr id="33" name="矩形 32"/>
          <p:cNvSpPr/>
          <p:nvPr/>
        </p:nvSpPr>
        <p:spPr>
          <a:xfrm>
            <a:off x="1285852" y="5048920"/>
            <a:ext cx="1981144" cy="523220"/>
          </a:xfrm>
          <a:prstGeom prst="rect">
            <a:avLst/>
          </a:prstGeom>
        </p:spPr>
        <p:txBody>
          <a:bodyPr wrap="square">
            <a:spAutoFit/>
          </a:bodyPr>
          <a:lstStyle/>
          <a:p>
            <a:pPr algn="ctr" fontAlgn="base">
              <a:spcBef>
                <a:spcPct val="0"/>
              </a:spcBef>
              <a:spcAft>
                <a:spcPct val="0"/>
              </a:spcAft>
            </a:pPr>
            <a:r>
              <a:rPr lang="zh-CN" altLang="en-US" sz="1400" dirty="0" smtClean="0">
                <a:latin typeface="华文细黑" pitchFamily="2" charset="-122"/>
                <a:ea typeface="华文细黑" pitchFamily="2" charset="-122"/>
              </a:rPr>
              <a:t>具拓荒精神</a:t>
            </a:r>
            <a:endParaRPr lang="en-US" altLang="zh-CN" sz="1400" dirty="0" smtClean="0">
              <a:latin typeface="华文细黑" pitchFamily="2" charset="-122"/>
              <a:ea typeface="华文细黑" pitchFamily="2" charset="-122"/>
            </a:endParaRPr>
          </a:p>
          <a:p>
            <a:pPr algn="ctr" fontAlgn="base">
              <a:spcBef>
                <a:spcPct val="0"/>
              </a:spcBef>
              <a:spcAft>
                <a:spcPct val="0"/>
              </a:spcAft>
            </a:pPr>
            <a:r>
              <a:rPr lang="zh-CN" altLang="en-US" sz="1400" dirty="0" smtClean="0">
                <a:latin typeface="华文细黑" pitchFamily="2" charset="-122"/>
                <a:ea typeface="华文细黑" pitchFamily="2" charset="-122"/>
              </a:rPr>
              <a:t>的西部牛仔</a:t>
            </a:r>
            <a:endParaRPr lang="en-US" altLang="zh-CN" sz="1400" dirty="0" smtClean="0">
              <a:latin typeface="华文细黑" pitchFamily="2" charset="-122"/>
              <a:ea typeface="华文细黑" pitchFamily="2" charset="-122"/>
            </a:endParaRPr>
          </a:p>
        </p:txBody>
      </p:sp>
      <p:sp>
        <p:nvSpPr>
          <p:cNvPr id="34" name="矩形 33"/>
          <p:cNvSpPr/>
          <p:nvPr/>
        </p:nvSpPr>
        <p:spPr>
          <a:xfrm>
            <a:off x="6643702" y="5000636"/>
            <a:ext cx="1981144" cy="523220"/>
          </a:xfrm>
          <a:prstGeom prst="rect">
            <a:avLst/>
          </a:prstGeom>
        </p:spPr>
        <p:txBody>
          <a:bodyPr wrap="square">
            <a:spAutoFit/>
          </a:bodyPr>
          <a:lstStyle/>
          <a:p>
            <a:pPr algn="ctr" fontAlgn="base">
              <a:spcBef>
                <a:spcPct val="0"/>
              </a:spcBef>
              <a:spcAft>
                <a:spcPct val="0"/>
              </a:spcAft>
            </a:pPr>
            <a:r>
              <a:rPr lang="zh-CN" altLang="en-US" sz="1400" dirty="0" smtClean="0">
                <a:latin typeface="华文细黑" pitchFamily="2" charset="-122"/>
                <a:ea typeface="华文细黑" pitchFamily="2" charset="-122"/>
              </a:rPr>
              <a:t>富有探险精神的</a:t>
            </a:r>
            <a:endParaRPr lang="en-US" altLang="zh-CN" sz="1400" dirty="0" smtClean="0">
              <a:latin typeface="华文细黑" pitchFamily="2" charset="-122"/>
              <a:ea typeface="华文细黑" pitchFamily="2" charset="-122"/>
            </a:endParaRPr>
          </a:p>
          <a:p>
            <a:pPr algn="ctr" fontAlgn="base">
              <a:spcBef>
                <a:spcPct val="0"/>
              </a:spcBef>
              <a:spcAft>
                <a:spcPct val="0"/>
              </a:spcAft>
            </a:pPr>
            <a:r>
              <a:rPr lang="zh-CN" altLang="en-US" sz="1400" dirty="0" smtClean="0">
                <a:latin typeface="华文细黑" pitchFamily="2" charset="-122"/>
                <a:ea typeface="华文细黑" pitchFamily="2" charset="-122"/>
              </a:rPr>
              <a:t>阳刚的男性气质</a:t>
            </a:r>
            <a:endParaRPr lang="en-US" altLang="zh-CN" sz="1400" dirty="0" smtClean="0">
              <a:latin typeface="华文细黑" pitchFamily="2" charset="-122"/>
              <a:ea typeface="华文细黑" pitchFamily="2" charset="-122"/>
            </a:endParaRPr>
          </a:p>
        </p:txBody>
      </p:sp>
      <p:grpSp>
        <p:nvGrpSpPr>
          <p:cNvPr id="35" name="组合 34"/>
          <p:cNvGrpSpPr/>
          <p:nvPr/>
        </p:nvGrpSpPr>
        <p:grpSpPr>
          <a:xfrm>
            <a:off x="2181228" y="1270020"/>
            <a:ext cx="5495925" cy="5016500"/>
            <a:chOff x="1947863" y="1281113"/>
            <a:chExt cx="5495925" cy="5016500"/>
          </a:xfrm>
        </p:grpSpPr>
        <p:grpSp>
          <p:nvGrpSpPr>
            <p:cNvPr id="36" name="Group 5"/>
            <p:cNvGrpSpPr>
              <a:grpSpLocks/>
            </p:cNvGrpSpPr>
            <p:nvPr/>
          </p:nvGrpSpPr>
          <p:grpSpPr bwMode="auto">
            <a:xfrm>
              <a:off x="2868613" y="4294188"/>
              <a:ext cx="1835150" cy="2003425"/>
              <a:chOff x="1726" y="2626"/>
              <a:chExt cx="1156" cy="1262"/>
            </a:xfrm>
          </p:grpSpPr>
          <p:sp>
            <p:nvSpPr>
              <p:cNvPr id="55" name="AutoShape 6"/>
              <p:cNvSpPr>
                <a:spLocks noChangeArrowheads="1"/>
              </p:cNvSpPr>
              <p:nvPr/>
            </p:nvSpPr>
            <p:spPr bwMode="auto">
              <a:xfrm rot="5400000">
                <a:off x="1673" y="2679"/>
                <a:ext cx="1262" cy="1156"/>
              </a:xfrm>
              <a:prstGeom prst="hexagon">
                <a:avLst>
                  <a:gd name="adj" fmla="val 27292"/>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56" name="Text Box 7"/>
              <p:cNvSpPr txBox="1">
                <a:spLocks noChangeArrowheads="1"/>
              </p:cNvSpPr>
              <p:nvPr/>
            </p:nvSpPr>
            <p:spPr bwMode="auto">
              <a:xfrm>
                <a:off x="1937" y="3068"/>
                <a:ext cx="784" cy="368"/>
              </a:xfrm>
              <a:prstGeom prst="rect">
                <a:avLst/>
              </a:prstGeom>
              <a:noFill/>
              <a:ln w="9525">
                <a:noFill/>
                <a:miter lim="800000"/>
                <a:headEnd/>
                <a:tailEnd/>
              </a:ln>
              <a:effectLst>
                <a:outerShdw dist="35921" dir="2700000" algn="ctr" rotWithShape="0">
                  <a:srgbClr val="EAEAEA"/>
                </a:outerShdw>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Personality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品牌个性</a:t>
                </a:r>
              </a:p>
            </p:txBody>
          </p:sp>
        </p:grpSp>
        <p:grpSp>
          <p:nvGrpSpPr>
            <p:cNvPr id="37" name="Group 8"/>
            <p:cNvGrpSpPr>
              <a:grpSpLocks/>
            </p:cNvGrpSpPr>
            <p:nvPr/>
          </p:nvGrpSpPr>
          <p:grpSpPr bwMode="auto">
            <a:xfrm>
              <a:off x="4703767" y="4294188"/>
              <a:ext cx="1887539" cy="2003425"/>
              <a:chOff x="2882" y="2626"/>
              <a:chExt cx="1189" cy="1262"/>
            </a:xfrm>
          </p:grpSpPr>
          <p:sp>
            <p:nvSpPr>
              <p:cNvPr id="53" name="AutoShape 9"/>
              <p:cNvSpPr>
                <a:spLocks noChangeArrowheads="1"/>
              </p:cNvSpPr>
              <p:nvPr/>
            </p:nvSpPr>
            <p:spPr bwMode="auto">
              <a:xfrm rot="5400000">
                <a:off x="2829" y="2679"/>
                <a:ext cx="1262" cy="1156"/>
              </a:xfrm>
              <a:prstGeom prst="hexagon">
                <a:avLst>
                  <a:gd name="adj" fmla="val 27292"/>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54" name="Text Box 10"/>
              <p:cNvSpPr txBox="1">
                <a:spLocks noChangeArrowheads="1"/>
              </p:cNvSpPr>
              <p:nvPr/>
            </p:nvSpPr>
            <p:spPr bwMode="auto">
              <a:xfrm>
                <a:off x="2967" y="2974"/>
                <a:ext cx="1104" cy="679"/>
              </a:xfrm>
              <a:prstGeom prst="rect">
                <a:avLst/>
              </a:prstGeom>
              <a:noFill/>
              <a:ln w="9525">
                <a:noFill/>
                <a:miter lim="800000"/>
                <a:headEnd/>
                <a:tailEnd/>
              </a:ln>
              <a:effectLst>
                <a:outerShdw dist="35921" dir="2700000" algn="ctr" rotWithShape="0">
                  <a:srgbClr val="EAEAEA"/>
                </a:outerShdw>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Ideal Customer </a:t>
                </a:r>
                <a:b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b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Image</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理想客户</a:t>
                </a:r>
                <a:b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b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形象</a:t>
                </a:r>
              </a:p>
            </p:txBody>
          </p:sp>
        </p:grpSp>
        <p:grpSp>
          <p:nvGrpSpPr>
            <p:cNvPr id="38" name="Group 11"/>
            <p:cNvGrpSpPr>
              <a:grpSpLocks/>
            </p:cNvGrpSpPr>
            <p:nvPr/>
          </p:nvGrpSpPr>
          <p:grpSpPr bwMode="auto">
            <a:xfrm>
              <a:off x="1947863" y="2794000"/>
              <a:ext cx="1835150" cy="2001838"/>
              <a:chOff x="1146" y="1681"/>
              <a:chExt cx="1156" cy="1261"/>
            </a:xfrm>
          </p:grpSpPr>
          <p:sp>
            <p:nvSpPr>
              <p:cNvPr id="51" name="AutoShape 12"/>
              <p:cNvSpPr>
                <a:spLocks noChangeArrowheads="1"/>
              </p:cNvSpPr>
              <p:nvPr/>
            </p:nvSpPr>
            <p:spPr bwMode="auto">
              <a:xfrm rot="5400000">
                <a:off x="1093" y="1734"/>
                <a:ext cx="1261" cy="1156"/>
              </a:xfrm>
              <a:prstGeom prst="hexagon">
                <a:avLst>
                  <a:gd name="adj" fmla="val 27271"/>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52" name="Text Box 13"/>
              <p:cNvSpPr txBox="1">
                <a:spLocks noChangeArrowheads="1"/>
              </p:cNvSpPr>
              <p:nvPr/>
            </p:nvSpPr>
            <p:spPr bwMode="auto">
              <a:xfrm>
                <a:off x="1397" y="2050"/>
                <a:ext cx="739" cy="523"/>
              </a:xfrm>
              <a:prstGeom prst="rect">
                <a:avLst/>
              </a:prstGeom>
              <a:noFill/>
              <a:ln w="9525">
                <a:noFill/>
                <a:miter lim="800000"/>
                <a:headEnd/>
                <a:tailEnd/>
              </a:ln>
              <a:effectLst>
                <a:outerShdw dist="35921" dir="2700000" algn="ctr" rotWithShape="0">
                  <a:srgbClr val="EAEAEA"/>
                </a:outerShdw>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Emotional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Benefit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感性利益</a:t>
                </a:r>
              </a:p>
            </p:txBody>
          </p:sp>
        </p:grpSp>
        <p:grpSp>
          <p:nvGrpSpPr>
            <p:cNvPr id="39" name="Group 14"/>
            <p:cNvGrpSpPr>
              <a:grpSpLocks/>
            </p:cNvGrpSpPr>
            <p:nvPr/>
          </p:nvGrpSpPr>
          <p:grpSpPr bwMode="auto">
            <a:xfrm>
              <a:off x="2868616" y="1281113"/>
              <a:ext cx="2008189" cy="2003425"/>
              <a:chOff x="1726" y="735"/>
              <a:chExt cx="1265" cy="1262"/>
            </a:xfrm>
          </p:grpSpPr>
          <p:sp>
            <p:nvSpPr>
              <p:cNvPr id="49" name="AutoShape 15"/>
              <p:cNvSpPr>
                <a:spLocks noChangeArrowheads="1"/>
              </p:cNvSpPr>
              <p:nvPr/>
            </p:nvSpPr>
            <p:spPr bwMode="auto">
              <a:xfrm rot="5400000">
                <a:off x="1673" y="788"/>
                <a:ext cx="1262" cy="1156"/>
              </a:xfrm>
              <a:prstGeom prst="hexagon">
                <a:avLst>
                  <a:gd name="adj" fmla="val 27292"/>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50" name="Text Box 16"/>
              <p:cNvSpPr txBox="1">
                <a:spLocks noChangeArrowheads="1"/>
              </p:cNvSpPr>
              <p:nvPr/>
            </p:nvSpPr>
            <p:spPr bwMode="auto">
              <a:xfrm>
                <a:off x="1983" y="1185"/>
                <a:ext cx="1008" cy="368"/>
              </a:xfrm>
              <a:prstGeom prst="rect">
                <a:avLst/>
              </a:prstGeom>
              <a:noFill/>
              <a:ln w="9525">
                <a:noFill/>
                <a:miter lim="800000"/>
                <a:headEnd/>
                <a:tailEnd/>
              </a:ln>
              <a:effectLst>
                <a:outerShdw dist="35921" dir="2700000" algn="ctr" rotWithShape="0">
                  <a:srgbClr val="EAEAEA"/>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Symbol</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符号</a:t>
                </a:r>
              </a:p>
            </p:txBody>
          </p:sp>
        </p:grpSp>
        <p:grpSp>
          <p:nvGrpSpPr>
            <p:cNvPr id="40" name="Group 17"/>
            <p:cNvGrpSpPr>
              <a:grpSpLocks/>
            </p:cNvGrpSpPr>
            <p:nvPr/>
          </p:nvGrpSpPr>
          <p:grpSpPr bwMode="auto">
            <a:xfrm>
              <a:off x="4700593" y="1282700"/>
              <a:ext cx="1835152" cy="2003425"/>
              <a:chOff x="2882" y="735"/>
              <a:chExt cx="1156" cy="1262"/>
            </a:xfrm>
          </p:grpSpPr>
          <p:sp>
            <p:nvSpPr>
              <p:cNvPr id="47" name="AutoShape 18"/>
              <p:cNvSpPr>
                <a:spLocks noChangeArrowheads="1"/>
              </p:cNvSpPr>
              <p:nvPr/>
            </p:nvSpPr>
            <p:spPr bwMode="auto">
              <a:xfrm rot="5400000">
                <a:off x="2829" y="788"/>
                <a:ext cx="1262" cy="1156"/>
              </a:xfrm>
              <a:prstGeom prst="hexagon">
                <a:avLst>
                  <a:gd name="adj" fmla="val 27292"/>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48" name="Text Box 19"/>
              <p:cNvSpPr txBox="1">
                <a:spLocks noChangeArrowheads="1"/>
              </p:cNvSpPr>
              <p:nvPr/>
            </p:nvSpPr>
            <p:spPr bwMode="auto">
              <a:xfrm>
                <a:off x="3200" y="1074"/>
                <a:ext cx="693" cy="523"/>
              </a:xfrm>
              <a:prstGeom prst="rect">
                <a:avLst/>
              </a:prstGeom>
              <a:noFill/>
              <a:ln w="9525">
                <a:noFill/>
                <a:miter lim="800000"/>
                <a:headEnd/>
                <a:tailEnd/>
              </a:ln>
              <a:effectLst>
                <a:outerShdw dist="35921" dir="2700000" algn="ctr" rotWithShape="0">
                  <a:srgbClr val="EAEAEA"/>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Base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Authority</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事实支持</a:t>
                </a:r>
              </a:p>
            </p:txBody>
          </p:sp>
        </p:grpSp>
        <p:grpSp>
          <p:nvGrpSpPr>
            <p:cNvPr id="41" name="Group 20"/>
            <p:cNvGrpSpPr>
              <a:grpSpLocks/>
            </p:cNvGrpSpPr>
            <p:nvPr/>
          </p:nvGrpSpPr>
          <p:grpSpPr bwMode="auto">
            <a:xfrm>
              <a:off x="5608638" y="2794000"/>
              <a:ext cx="1835150" cy="2001838"/>
              <a:chOff x="3452" y="1681"/>
              <a:chExt cx="1156" cy="1261"/>
            </a:xfrm>
          </p:grpSpPr>
          <p:sp>
            <p:nvSpPr>
              <p:cNvPr id="45" name="AutoShape 21"/>
              <p:cNvSpPr>
                <a:spLocks noChangeArrowheads="1"/>
              </p:cNvSpPr>
              <p:nvPr/>
            </p:nvSpPr>
            <p:spPr bwMode="auto">
              <a:xfrm rot="5400000">
                <a:off x="3399" y="1734"/>
                <a:ext cx="1261" cy="1156"/>
              </a:xfrm>
              <a:prstGeom prst="hexagon">
                <a:avLst>
                  <a:gd name="adj" fmla="val 27271"/>
                  <a:gd name="vf" fmla="val 115470"/>
                </a:avLst>
              </a:prstGeom>
              <a:gradFill rotWithShape="0">
                <a:gsLst>
                  <a:gs pos="0">
                    <a:srgbClr val="FFFFFF"/>
                  </a:gs>
                  <a:gs pos="100000">
                    <a:srgbClr val="CCFFFF"/>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46" name="Text Box 22"/>
              <p:cNvSpPr txBox="1">
                <a:spLocks noChangeArrowheads="1"/>
              </p:cNvSpPr>
              <p:nvPr/>
            </p:nvSpPr>
            <p:spPr bwMode="auto">
              <a:xfrm>
                <a:off x="3663" y="2050"/>
                <a:ext cx="768" cy="523"/>
              </a:xfrm>
              <a:prstGeom prst="rect">
                <a:avLst/>
              </a:prstGeom>
              <a:noFill/>
              <a:ln w="9525">
                <a:noFill/>
                <a:miter lim="800000"/>
                <a:headEnd/>
                <a:tailEnd/>
              </a:ln>
              <a:effectLst>
                <a:outerShdw dist="35921" dir="2700000" algn="ctr" rotWithShape="0">
                  <a:srgbClr val="EAEAEA"/>
                </a:outerShdw>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Functional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华文细黑" pitchFamily="2" charset="-122"/>
                    <a:ea typeface="华文细黑" pitchFamily="2" charset="-122"/>
                  </a:rPr>
                  <a:t>Benefit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rPr>
                  <a:t>功能利益</a:t>
                </a:r>
              </a:p>
            </p:txBody>
          </p:sp>
        </p:grpSp>
        <p:grpSp>
          <p:nvGrpSpPr>
            <p:cNvPr id="42" name="Group 24"/>
            <p:cNvGrpSpPr>
              <a:grpSpLocks/>
            </p:cNvGrpSpPr>
            <p:nvPr/>
          </p:nvGrpSpPr>
          <p:grpSpPr bwMode="auto">
            <a:xfrm>
              <a:off x="3763968" y="2781300"/>
              <a:ext cx="1835152" cy="2003425"/>
              <a:chOff x="2304" y="1678"/>
              <a:chExt cx="1156" cy="1262"/>
            </a:xfrm>
          </p:grpSpPr>
          <p:sp>
            <p:nvSpPr>
              <p:cNvPr id="43" name="AutoShape 25"/>
              <p:cNvSpPr>
                <a:spLocks noChangeArrowheads="1"/>
              </p:cNvSpPr>
              <p:nvPr/>
            </p:nvSpPr>
            <p:spPr bwMode="auto">
              <a:xfrm rot="5400000">
                <a:off x="2251" y="1731"/>
                <a:ext cx="1262" cy="1156"/>
              </a:xfrm>
              <a:prstGeom prst="hexagon">
                <a:avLst>
                  <a:gd name="adj" fmla="val 27292"/>
                  <a:gd name="vf" fmla="val 115470"/>
                </a:avLst>
              </a:prstGeom>
              <a:gradFill rotWithShape="0">
                <a:gsLst>
                  <a:gs pos="0">
                    <a:srgbClr val="000099"/>
                  </a:gs>
                  <a:gs pos="100000">
                    <a:srgbClr val="000066"/>
                  </a:gs>
                </a:gsLst>
                <a:path path="shape">
                  <a:fillToRect l="50000" t="50000" r="50000" b="50000"/>
                </a:path>
              </a:gradFill>
              <a:ln w="38100">
                <a:solidFill>
                  <a:srgbClr val="3399FF"/>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44" name="Text Box 26"/>
              <p:cNvSpPr txBox="1">
                <a:spLocks noChangeArrowheads="1"/>
              </p:cNvSpPr>
              <p:nvPr/>
            </p:nvSpPr>
            <p:spPr bwMode="auto">
              <a:xfrm>
                <a:off x="2420" y="2055"/>
                <a:ext cx="900" cy="523"/>
              </a:xfrm>
              <a:prstGeom prst="rect">
                <a:avLst/>
              </a:prstGeom>
              <a:noFill/>
              <a:ln w="9525">
                <a:noFill/>
                <a:miter lim="800000"/>
                <a:headEnd/>
                <a:tailEnd/>
              </a:ln>
              <a:effectLst>
                <a:outerShdw dist="28398" dir="3806097" algn="ctr" rotWithShape="0">
                  <a:schemeClr val="tx2"/>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latin typeface="华文细黑" pitchFamily="2" charset="-122"/>
                    <a:ea typeface="华文细黑" pitchFamily="2" charset="-122"/>
                  </a:rPr>
                  <a:t>Brand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bg1"/>
                    </a:solidFill>
                    <a:effectLst/>
                    <a:latin typeface="华文细黑" pitchFamily="2" charset="-122"/>
                    <a:ea typeface="华文细黑" pitchFamily="2" charset="-122"/>
                  </a:rPr>
                  <a:t>Core Value</a:t>
                </a:r>
                <a:r>
                  <a:rPr kumimoji="0" lang="en-US" altLang="zh-CN" sz="1600" b="0" i="0" u="none" strike="noStrike" cap="none" normalizeH="0" baseline="30000" dirty="0" smtClean="0">
                    <a:ln>
                      <a:noFill/>
                    </a:ln>
                    <a:solidFill>
                      <a:schemeClr val="bg1"/>
                    </a:solidFill>
                    <a:effectLst/>
                    <a:latin typeface="华文细黑" pitchFamily="2" charset="-122"/>
                    <a:ea typeface="华文细黑" pitchFamily="2" charset="-122"/>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solidFill>
                      <a:schemeClr val="bg1"/>
                    </a:solidFill>
                    <a:effectLst/>
                    <a:latin typeface="华文细黑" pitchFamily="2" charset="-122"/>
                    <a:ea typeface="华文细黑" pitchFamily="2" charset="-122"/>
                  </a:rPr>
                  <a:t>品牌核心价值</a:t>
                </a:r>
                <a:endParaRPr kumimoji="0" lang="zh-CN" sz="1600" b="0" i="0" u="none" strike="noStrike" cap="none" normalizeH="0" baseline="0" dirty="0" smtClean="0">
                  <a:ln>
                    <a:noFill/>
                  </a:ln>
                  <a:solidFill>
                    <a:schemeClr val="tx1"/>
                  </a:solidFill>
                  <a:effectLst/>
                  <a:latin typeface="华文细黑" pitchFamily="2" charset="-122"/>
                  <a:ea typeface="华文细黑" pitchFamily="2" charset="-122"/>
                </a:endParaRPr>
              </a:p>
            </p:txBody>
          </p:sp>
        </p:grpSp>
      </p:grpSp>
      <p:sp>
        <p:nvSpPr>
          <p:cNvPr id="57" name="矩形 56"/>
          <p:cNvSpPr/>
          <p:nvPr/>
        </p:nvSpPr>
        <p:spPr>
          <a:xfrm>
            <a:off x="7643834" y="3548722"/>
            <a:ext cx="1357322" cy="523220"/>
          </a:xfrm>
          <a:prstGeom prst="rect">
            <a:avLst/>
          </a:prstGeom>
        </p:spPr>
        <p:txBody>
          <a:bodyPr wrap="square">
            <a:spAutoFit/>
          </a:bodyPr>
          <a:lstStyle/>
          <a:p>
            <a:pPr algn="ctr" fontAlgn="base">
              <a:spcBef>
                <a:spcPct val="0"/>
              </a:spcBef>
              <a:spcAft>
                <a:spcPct val="0"/>
              </a:spcAft>
            </a:pPr>
            <a:r>
              <a:rPr lang="zh-CN" altLang="en-US" sz="1400" dirty="0" smtClean="0">
                <a:latin typeface="华文细黑" pitchFamily="2" charset="-122"/>
                <a:ea typeface="华文细黑" pitchFamily="2" charset="-122"/>
              </a:rPr>
              <a:t>味道好，</a:t>
            </a:r>
            <a:endParaRPr lang="en-US" altLang="zh-CN" sz="1400" dirty="0" smtClean="0">
              <a:latin typeface="华文细黑" pitchFamily="2" charset="-122"/>
              <a:ea typeface="华文细黑" pitchFamily="2" charset="-122"/>
            </a:endParaRPr>
          </a:p>
          <a:p>
            <a:pPr algn="ctr" fontAlgn="base">
              <a:spcBef>
                <a:spcPct val="0"/>
              </a:spcBef>
              <a:spcAft>
                <a:spcPct val="0"/>
              </a:spcAft>
            </a:pPr>
            <a:r>
              <a:rPr lang="zh-CN" altLang="en-US" sz="1400" dirty="0" smtClean="0">
                <a:latin typeface="华文细黑" pitchFamily="2" charset="-122"/>
                <a:ea typeface="华文细黑" pitchFamily="2" charset="-122"/>
              </a:rPr>
              <a:t>烟味浓烈</a:t>
            </a:r>
            <a:endParaRPr lang="en-US" altLang="zh-CN" sz="1400" dirty="0" smtClean="0">
              <a:latin typeface="华文细黑" pitchFamily="2" charset="-122"/>
              <a:ea typeface="华文细黑" pitchFamily="2" charset="-122"/>
            </a:endParaRPr>
          </a:p>
        </p:txBody>
      </p:sp>
      <p:sp>
        <p:nvSpPr>
          <p:cNvPr id="58" name="矩形 57"/>
          <p:cNvSpPr/>
          <p:nvPr/>
        </p:nvSpPr>
        <p:spPr>
          <a:xfrm>
            <a:off x="6858016" y="2121091"/>
            <a:ext cx="1981144" cy="307777"/>
          </a:xfrm>
          <a:prstGeom prst="rect">
            <a:avLst/>
          </a:prstGeom>
        </p:spPr>
        <p:txBody>
          <a:bodyPr wrap="square">
            <a:spAutoFit/>
          </a:bodyPr>
          <a:lstStyle/>
          <a:p>
            <a:pPr algn="ctr" fontAlgn="base">
              <a:spcBef>
                <a:spcPct val="0"/>
              </a:spcBef>
              <a:spcAft>
                <a:spcPct val="0"/>
              </a:spcAft>
            </a:pPr>
            <a:r>
              <a:rPr lang="zh-CN" altLang="en-US" sz="1400" dirty="0" smtClean="0">
                <a:latin typeface="华文细黑" pitchFamily="2" charset="-122"/>
                <a:ea typeface="华文细黑" pitchFamily="2" charset="-122"/>
              </a:rPr>
              <a:t>美国历史，西部开发</a:t>
            </a:r>
            <a:endParaRPr lang="en-US" altLang="zh-CN" sz="1400" dirty="0" smtClean="0">
              <a:latin typeface="华文细黑" pitchFamily="2" charset="-122"/>
              <a:ea typeface="华文细黑" pitchFamily="2" charset="-122"/>
            </a:endParaRPr>
          </a:p>
        </p:txBody>
      </p:sp>
      <p:sp>
        <p:nvSpPr>
          <p:cNvPr id="59" name="矩形 58"/>
          <p:cNvSpPr/>
          <p:nvPr/>
        </p:nvSpPr>
        <p:spPr>
          <a:xfrm>
            <a:off x="-32" y="314246"/>
            <a:ext cx="9144032" cy="400110"/>
          </a:xfrm>
          <a:prstGeom prst="rect">
            <a:avLst/>
          </a:prstGeom>
        </p:spPr>
        <p:txBody>
          <a:bodyPr wrap="square">
            <a:spAutoFit/>
          </a:bodyPr>
          <a:lstStyle/>
          <a:p>
            <a:pPr algn="ctr" fontAlgn="base">
              <a:spcBef>
                <a:spcPct val="0"/>
              </a:spcBef>
              <a:spcAft>
                <a:spcPct val="0"/>
              </a:spcAft>
            </a:pPr>
            <a:r>
              <a:rPr lang="zh-CN" altLang="en-US" sz="2000" b="1" dirty="0" smtClean="0">
                <a:latin typeface="华文细黑" pitchFamily="2" charset="-122"/>
                <a:ea typeface="华文细黑" pitchFamily="2" charset="-122"/>
              </a:rPr>
              <a:t>万宝路蜂窝模型分析：</a:t>
            </a:r>
            <a:endParaRPr lang="en-US" altLang="zh-CN" sz="2000" b="1"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4282" y="883491"/>
            <a:ext cx="4071966" cy="830997"/>
          </a:xfrm>
          <a:prstGeom prst="rect">
            <a:avLst/>
          </a:prstGeom>
        </p:spPr>
        <p:txBody>
          <a:bodyPr wrap="square">
            <a:spAutoFit/>
          </a:bodyPr>
          <a:lstStyle/>
          <a:p>
            <a:r>
              <a:rPr lang="zh-CN" altLang="en-US" sz="1600" dirty="0" smtClean="0">
                <a:latin typeface="华文细黑" pitchFamily="2" charset="-122"/>
                <a:ea typeface="华文细黑" pitchFamily="2" charset="-122"/>
              </a:rPr>
              <a:t>美国广告学家刘易斯在</a:t>
            </a:r>
            <a:r>
              <a:rPr lang="en-US" altLang="zh-CN" sz="1600" dirty="0" smtClean="0">
                <a:latin typeface="华文细黑" pitchFamily="2" charset="-122"/>
                <a:ea typeface="华文细黑" pitchFamily="2" charset="-122"/>
              </a:rPr>
              <a:t>1898</a:t>
            </a:r>
            <a:r>
              <a:rPr lang="zh-CN" altLang="en-US" sz="1600" dirty="0" smtClean="0">
                <a:latin typeface="华文细黑" pitchFamily="2" charset="-122"/>
                <a:ea typeface="华文细黑" pitchFamily="2" charset="-122"/>
              </a:rPr>
              <a:t>年提出 </a:t>
            </a:r>
            <a:r>
              <a:rPr lang="en-US" altLang="zh-CN" sz="1600" dirty="0" smtClean="0">
                <a:latin typeface="华文细黑" pitchFamily="2" charset="-122"/>
                <a:ea typeface="华文细黑" pitchFamily="2" charset="-122"/>
              </a:rPr>
              <a:t>AIDMA</a:t>
            </a:r>
            <a:r>
              <a:rPr lang="zh-CN" altLang="en-US" sz="1600" dirty="0" smtClean="0">
                <a:latin typeface="华文细黑" pitchFamily="2" charset="-122"/>
                <a:ea typeface="华文细黑" pitchFamily="2" charset="-122"/>
              </a:rPr>
              <a:t>。该理论认为，消费者从接触到信息到最后达成购买，会经历这</a:t>
            </a:r>
            <a:r>
              <a:rPr lang="en-US" altLang="zh-CN" sz="1600" dirty="0" smtClean="0">
                <a:latin typeface="华文细黑" pitchFamily="2" charset="-122"/>
                <a:ea typeface="华文细黑" pitchFamily="2" charset="-122"/>
              </a:rPr>
              <a:t>5</a:t>
            </a:r>
            <a:r>
              <a:rPr lang="zh-CN" altLang="en-US" sz="1600" dirty="0" smtClean="0">
                <a:latin typeface="华文细黑" pitchFamily="2" charset="-122"/>
                <a:ea typeface="华文细黑" pitchFamily="2" charset="-122"/>
              </a:rPr>
              <a:t>个阶段：</a:t>
            </a:r>
            <a:endParaRPr lang="zh-CN" altLang="en-US" sz="1600" dirty="0">
              <a:latin typeface="华文细黑" pitchFamily="2" charset="-122"/>
              <a:ea typeface="华文细黑" pitchFamily="2" charset="-122"/>
            </a:endParaRPr>
          </a:p>
        </p:txBody>
      </p:sp>
      <p:sp>
        <p:nvSpPr>
          <p:cNvPr id="4" name="矩形 3"/>
          <p:cNvSpPr/>
          <p:nvPr/>
        </p:nvSpPr>
        <p:spPr>
          <a:xfrm>
            <a:off x="214314" y="314246"/>
            <a:ext cx="4357686" cy="400110"/>
          </a:xfrm>
          <a:prstGeom prst="rect">
            <a:avLst/>
          </a:prstGeom>
        </p:spPr>
        <p:txBody>
          <a:bodyPr wrap="square">
            <a:spAutoFit/>
          </a:bodyPr>
          <a:lstStyle/>
          <a:p>
            <a:r>
              <a:rPr lang="zh-CN" altLang="en-US" sz="2000" b="1" dirty="0" smtClean="0">
                <a:latin typeface="华文细黑" pitchFamily="2" charset="-122"/>
                <a:ea typeface="华文细黑" pitchFamily="2" charset="-122"/>
              </a:rPr>
              <a:t>刘易斯的</a:t>
            </a:r>
            <a:r>
              <a:rPr lang="en-US" altLang="zh-CN" sz="2000" b="1" dirty="0" smtClean="0">
                <a:latin typeface="华文细黑" pitchFamily="2" charset="-122"/>
                <a:ea typeface="华文细黑" pitchFamily="2" charset="-122"/>
              </a:rPr>
              <a:t>AIDMA</a:t>
            </a:r>
            <a:r>
              <a:rPr lang="zh-CN" altLang="en-US" sz="2000" b="1" dirty="0" smtClean="0">
                <a:latin typeface="华文细黑" pitchFamily="2" charset="-122"/>
                <a:ea typeface="华文细黑" pitchFamily="2" charset="-122"/>
              </a:rPr>
              <a:t>消费者行为模型：</a:t>
            </a:r>
            <a:endParaRPr lang="zh-CN" altLang="en-US" sz="2000" b="1" dirty="0">
              <a:latin typeface="华文细黑" pitchFamily="2" charset="-122"/>
              <a:ea typeface="华文细黑" pitchFamily="2" charset="-122"/>
            </a:endParaRPr>
          </a:p>
        </p:txBody>
      </p:sp>
      <p:pic>
        <p:nvPicPr>
          <p:cNvPr id="7170" name="Picture 2" descr="http://www.heihaizi.net/upfiles/x1(1).jpg"/>
          <p:cNvPicPr>
            <a:picLocks noChangeAspect="1" noChangeArrowheads="1"/>
          </p:cNvPicPr>
          <p:nvPr/>
        </p:nvPicPr>
        <p:blipFill>
          <a:blip r:embed="rId3" cstate="print"/>
          <a:srcRect/>
          <a:stretch>
            <a:fillRect/>
          </a:stretch>
        </p:blipFill>
        <p:spPr bwMode="auto">
          <a:xfrm>
            <a:off x="428596" y="2143116"/>
            <a:ext cx="3462509" cy="4286279"/>
          </a:xfrm>
          <a:prstGeom prst="rect">
            <a:avLst/>
          </a:prstGeom>
          <a:noFill/>
        </p:spPr>
      </p:pic>
      <p:cxnSp>
        <p:nvCxnSpPr>
          <p:cNvPr id="7" name="直接连接符 6"/>
          <p:cNvCxnSpPr/>
          <p:nvPr/>
        </p:nvCxnSpPr>
        <p:spPr>
          <a:xfrm>
            <a:off x="3214678" y="3357562"/>
            <a:ext cx="5572164" cy="1588"/>
          </a:xfrm>
          <a:prstGeom prst="line">
            <a:avLst/>
          </a:prstGeom>
          <a:ln w="31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214678" y="3929066"/>
            <a:ext cx="5572164" cy="1588"/>
          </a:xfrm>
          <a:prstGeom prst="line">
            <a:avLst/>
          </a:prstGeom>
          <a:ln w="31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214678" y="4641858"/>
            <a:ext cx="5572164" cy="1588"/>
          </a:xfrm>
          <a:prstGeom prst="line">
            <a:avLst/>
          </a:prstGeom>
          <a:ln w="31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14678" y="5213362"/>
            <a:ext cx="5572164" cy="1588"/>
          </a:xfrm>
          <a:prstGeom prst="line">
            <a:avLst/>
          </a:prstGeom>
          <a:ln w="31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214678" y="5999180"/>
            <a:ext cx="5572164" cy="1588"/>
          </a:xfrm>
          <a:prstGeom prst="line">
            <a:avLst/>
          </a:prstGeom>
          <a:ln w="31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71" name="Rectangle 3"/>
          <p:cNvSpPr>
            <a:spLocks noChangeArrowheads="1"/>
          </p:cNvSpPr>
          <p:nvPr/>
        </p:nvSpPr>
        <p:spPr bwMode="auto">
          <a:xfrm>
            <a:off x="3929058" y="2643182"/>
            <a:ext cx="507209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华文细黑" pitchFamily="2" charset="-122"/>
                <a:ea typeface="华文细黑" pitchFamily="2" charset="-122"/>
                <a:cs typeface="Arial" pitchFamily="34" charset="0"/>
              </a:rPr>
              <a:t>A</a:t>
            </a:r>
            <a:r>
              <a:rPr kumimoji="0" lang="zh-CN" altLang="en-US" sz="1400" b="1" i="0" u="none" strike="noStrike" cap="none" normalizeH="0" baseline="0" dirty="0" smtClean="0">
                <a:ln>
                  <a:noFill/>
                </a:ln>
                <a:solidFill>
                  <a:srgbClr val="FF0000"/>
                </a:solidFill>
                <a:effectLst/>
                <a:latin typeface="华文细黑" pitchFamily="2" charset="-122"/>
                <a:ea typeface="华文细黑" pitchFamily="2" charset="-122"/>
                <a:cs typeface="Arial" pitchFamily="34" charset="0"/>
              </a:rPr>
              <a:t>（</a:t>
            </a:r>
            <a:r>
              <a:rPr kumimoji="0" lang="en-US" altLang="zh-CN" sz="1400" b="1" i="0" u="none" strike="noStrike" cap="none" normalizeH="0" baseline="0" dirty="0" smtClean="0">
                <a:ln>
                  <a:noFill/>
                </a:ln>
                <a:solidFill>
                  <a:srgbClr val="FF0000"/>
                </a:solidFill>
                <a:effectLst/>
                <a:latin typeface="华文细黑" pitchFamily="2" charset="-122"/>
                <a:ea typeface="华文细黑" pitchFamily="2" charset="-122"/>
                <a:cs typeface="Arial" pitchFamily="34" charset="0"/>
              </a:rPr>
              <a:t>Attention</a:t>
            </a:r>
            <a:r>
              <a:rPr kumimoji="0" lang="zh-CN" altLang="en-US" sz="1400" b="1" i="0" u="none" strike="noStrike" cap="none" normalizeH="0" baseline="0" dirty="0" smtClean="0">
                <a:ln>
                  <a:noFill/>
                </a:ln>
                <a:solidFill>
                  <a:srgbClr val="FF0000"/>
                </a:solidFill>
                <a:effectLst/>
                <a:latin typeface="华文细黑" pitchFamily="2" charset="-122"/>
                <a:ea typeface="华文细黑" pitchFamily="2" charset="-122"/>
                <a:cs typeface="Arial" pitchFamily="34" charset="0"/>
              </a:rPr>
              <a:t>）引起注意：</a:t>
            </a:r>
            <a:endParaRPr kumimoji="0" lang="en-US" altLang="zh-CN" sz="1400" b="1" i="0" u="none" strike="noStrike" cap="none" normalizeH="0" baseline="0" dirty="0" smtClean="0">
              <a:ln>
                <a:noFill/>
              </a:ln>
              <a:solidFill>
                <a:srgbClr val="FF0000"/>
              </a:solidFill>
              <a:effectLst/>
              <a:latin typeface="华文细黑" pitchFamily="2" charset="-122"/>
              <a:ea typeface="华文细黑" pitchFamily="2" charset="-122"/>
              <a:cs typeface="Arial" pitchFamily="34" charset="0"/>
            </a:endParaRPr>
          </a:p>
          <a:p>
            <a:pPr marL="0" marR="0" lvl="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精美的电视广告、优美的报纸宣传、花哨的名片、提包上绣着广告词等被经常采用的引起注意的方法。</a:t>
            </a:r>
            <a:endParaRPr kumimoji="0" lang="zh-CN" altLang="en-US"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13" name="Rectangle 3"/>
          <p:cNvSpPr>
            <a:spLocks noChangeArrowheads="1"/>
          </p:cNvSpPr>
          <p:nvPr/>
        </p:nvSpPr>
        <p:spPr bwMode="auto">
          <a:xfrm>
            <a:off x="3929058" y="3397887"/>
            <a:ext cx="5072098"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400" b="1" dirty="0" smtClean="0">
                <a:solidFill>
                  <a:srgbClr val="FF0000"/>
                </a:solidFill>
                <a:latin typeface="华文细黑" pitchFamily="2" charset="-122"/>
                <a:ea typeface="华文细黑" pitchFamily="2" charset="-122"/>
                <a:cs typeface="Arial" pitchFamily="34" charset="0"/>
              </a:rPr>
              <a:t>I</a:t>
            </a:r>
            <a:r>
              <a:rPr lang="zh-CN" altLang="en-US" sz="1400" b="1" dirty="0" smtClean="0">
                <a:solidFill>
                  <a:srgbClr val="FF0000"/>
                </a:solidFill>
                <a:latin typeface="华文细黑" pitchFamily="2" charset="-122"/>
                <a:ea typeface="华文细黑" pitchFamily="2" charset="-122"/>
                <a:cs typeface="Arial" pitchFamily="34" charset="0"/>
              </a:rPr>
              <a:t>（</a:t>
            </a:r>
            <a:r>
              <a:rPr lang="en-US" altLang="zh-CN" sz="1400" b="1" dirty="0" smtClean="0">
                <a:solidFill>
                  <a:srgbClr val="FF0000"/>
                </a:solidFill>
                <a:latin typeface="华文细黑" pitchFamily="2" charset="-122"/>
                <a:ea typeface="华文细黑" pitchFamily="2" charset="-122"/>
                <a:cs typeface="Arial" pitchFamily="34" charset="0"/>
              </a:rPr>
              <a:t>Interest</a:t>
            </a:r>
            <a:r>
              <a:rPr lang="zh-CN" altLang="en-US" sz="1400" b="1" dirty="0" smtClean="0">
                <a:solidFill>
                  <a:srgbClr val="FF0000"/>
                </a:solidFill>
                <a:latin typeface="华文细黑" pitchFamily="2" charset="-122"/>
                <a:ea typeface="华文细黑" pitchFamily="2" charset="-122"/>
                <a:cs typeface="Arial" pitchFamily="34" charset="0"/>
              </a:rPr>
              <a:t>）引起兴趣：</a:t>
            </a:r>
          </a:p>
          <a:p>
            <a:pPr lvl="0" fontAlgn="base">
              <a:spcBef>
                <a:spcPct val="0"/>
              </a:spcBef>
              <a:spcAft>
                <a:spcPct val="0"/>
              </a:spcAft>
            </a:pPr>
            <a:r>
              <a:rPr lang="zh-CN" altLang="en-US" sz="1200" dirty="0" smtClean="0">
                <a:latin typeface="华文细黑" pitchFamily="2" charset="-122"/>
                <a:ea typeface="华文细黑" pitchFamily="2" charset="-122"/>
                <a:cs typeface="Arial" pitchFamily="34" charset="0"/>
              </a:rPr>
              <a:t>一般使用的方法是精制的彩色目录、有关商品的新闻简报加以剪贴。</a:t>
            </a:r>
            <a:endParaRPr kumimoji="0" lang="zh-CN" altLang="en-US" sz="120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14" name="Rectangle 3"/>
          <p:cNvSpPr>
            <a:spLocks noChangeArrowheads="1"/>
          </p:cNvSpPr>
          <p:nvPr/>
        </p:nvSpPr>
        <p:spPr bwMode="auto">
          <a:xfrm>
            <a:off x="3929058" y="3966338"/>
            <a:ext cx="507209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400" b="1" dirty="0" smtClean="0">
                <a:solidFill>
                  <a:srgbClr val="FF0000"/>
                </a:solidFill>
                <a:latin typeface="华文细黑" pitchFamily="2" charset="-122"/>
                <a:ea typeface="华文细黑" pitchFamily="2" charset="-122"/>
                <a:cs typeface="Arial" pitchFamily="34" charset="0"/>
              </a:rPr>
              <a:t>D</a:t>
            </a:r>
            <a:r>
              <a:rPr lang="zh-CN" altLang="en-US" sz="1400" b="1" dirty="0" smtClean="0">
                <a:solidFill>
                  <a:srgbClr val="FF0000"/>
                </a:solidFill>
                <a:latin typeface="华文细黑" pitchFamily="2" charset="-122"/>
                <a:ea typeface="华文细黑" pitchFamily="2" charset="-122"/>
                <a:cs typeface="Arial" pitchFamily="34" charset="0"/>
              </a:rPr>
              <a:t>（</a:t>
            </a:r>
            <a:r>
              <a:rPr lang="en-US" altLang="zh-CN" sz="1400" b="1" dirty="0" smtClean="0">
                <a:solidFill>
                  <a:srgbClr val="FF0000"/>
                </a:solidFill>
                <a:latin typeface="华文细黑" pitchFamily="2" charset="-122"/>
                <a:ea typeface="华文细黑" pitchFamily="2" charset="-122"/>
                <a:cs typeface="Arial" pitchFamily="34" charset="0"/>
              </a:rPr>
              <a:t>Desire</a:t>
            </a:r>
            <a:r>
              <a:rPr lang="zh-CN" altLang="en-US" sz="1400" b="1" dirty="0" smtClean="0">
                <a:solidFill>
                  <a:srgbClr val="FF0000"/>
                </a:solidFill>
                <a:latin typeface="华文细黑" pitchFamily="2" charset="-122"/>
                <a:ea typeface="华文细黑" pitchFamily="2" charset="-122"/>
                <a:cs typeface="Arial" pitchFamily="34" charset="0"/>
              </a:rPr>
              <a:t>）唤起欲望：</a:t>
            </a:r>
            <a:endParaRPr lang="en-US" altLang="zh-CN" sz="1400" b="1" dirty="0" smtClean="0">
              <a:solidFill>
                <a:srgbClr val="FF0000"/>
              </a:solidFill>
              <a:latin typeface="华文细黑" pitchFamily="2" charset="-122"/>
              <a:ea typeface="华文细黑" pitchFamily="2" charset="-122"/>
              <a:cs typeface="Arial" pitchFamily="34" charset="0"/>
            </a:endParaRPr>
          </a:p>
          <a:p>
            <a:pPr lvl="0" fontAlgn="base">
              <a:spcBef>
                <a:spcPct val="0"/>
              </a:spcBef>
              <a:spcAft>
                <a:spcPct val="0"/>
              </a:spcAft>
            </a:pPr>
            <a:r>
              <a:rPr lang="zh-CN" altLang="en-US" sz="1200" dirty="0" smtClean="0">
                <a:latin typeface="华文细黑" pitchFamily="2" charset="-122"/>
                <a:ea typeface="华文细黑" pitchFamily="2" charset="-122"/>
                <a:cs typeface="Arial" pitchFamily="34" charset="0"/>
              </a:rPr>
              <a:t>推销茶叶的要随时准备茶具，给顾客沏上一杯香气扑鼻的浓茶，顾客一品茶香体会茶的美味，就会产生购买欲。</a:t>
            </a:r>
            <a:endParaRPr kumimoji="0" lang="zh-CN" altLang="en-US" sz="120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15" name="Rectangle 3"/>
          <p:cNvSpPr>
            <a:spLocks noChangeArrowheads="1"/>
          </p:cNvSpPr>
          <p:nvPr/>
        </p:nvSpPr>
        <p:spPr bwMode="auto">
          <a:xfrm>
            <a:off x="3929058" y="4682183"/>
            <a:ext cx="5072098"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400" b="1" dirty="0" smtClean="0">
                <a:solidFill>
                  <a:srgbClr val="FF0000"/>
                </a:solidFill>
                <a:latin typeface="华文细黑" pitchFamily="2" charset="-122"/>
                <a:ea typeface="华文细黑" pitchFamily="2" charset="-122"/>
                <a:cs typeface="Arial" pitchFamily="34" charset="0"/>
              </a:rPr>
              <a:t>M</a:t>
            </a:r>
            <a:r>
              <a:rPr lang="zh-CN" altLang="en-US" sz="1400" b="1" dirty="0" smtClean="0">
                <a:solidFill>
                  <a:srgbClr val="FF0000"/>
                </a:solidFill>
                <a:latin typeface="华文细黑" pitchFamily="2" charset="-122"/>
                <a:ea typeface="华文细黑" pitchFamily="2" charset="-122"/>
                <a:cs typeface="Arial" pitchFamily="34" charset="0"/>
              </a:rPr>
              <a:t>（</a:t>
            </a:r>
            <a:r>
              <a:rPr lang="en-US" altLang="zh-CN" sz="1400" b="1" dirty="0" smtClean="0">
                <a:solidFill>
                  <a:srgbClr val="FF0000"/>
                </a:solidFill>
                <a:latin typeface="华文细黑" pitchFamily="2" charset="-122"/>
                <a:ea typeface="华文细黑" pitchFamily="2" charset="-122"/>
                <a:cs typeface="Arial" pitchFamily="34" charset="0"/>
              </a:rPr>
              <a:t>Memory</a:t>
            </a:r>
            <a:r>
              <a:rPr lang="zh-CN" altLang="en-US" sz="1400" b="1" dirty="0" smtClean="0">
                <a:solidFill>
                  <a:srgbClr val="FF0000"/>
                </a:solidFill>
                <a:latin typeface="华文细黑" pitchFamily="2" charset="-122"/>
                <a:ea typeface="华文细黑" pitchFamily="2" charset="-122"/>
                <a:cs typeface="Arial" pitchFamily="34" charset="0"/>
              </a:rPr>
              <a:t>）留下记忆：</a:t>
            </a:r>
            <a:endParaRPr lang="en-US" altLang="zh-CN" sz="1400" b="1" dirty="0" smtClean="0">
              <a:solidFill>
                <a:srgbClr val="FF0000"/>
              </a:solidFill>
              <a:latin typeface="华文细黑" pitchFamily="2" charset="-122"/>
              <a:ea typeface="华文细黑" pitchFamily="2" charset="-122"/>
              <a:cs typeface="Arial" pitchFamily="34" charset="0"/>
            </a:endParaRPr>
          </a:p>
          <a:p>
            <a:pPr lvl="0" fontAlgn="base">
              <a:spcBef>
                <a:spcPct val="0"/>
              </a:spcBef>
              <a:spcAft>
                <a:spcPct val="0"/>
              </a:spcAft>
            </a:pPr>
            <a:r>
              <a:rPr kumimoji="0" lang="zh-CN" altLang="en-US"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应用特别的方式，让消费者对你的每次推销方式和产品产生记忆。</a:t>
            </a:r>
          </a:p>
        </p:txBody>
      </p:sp>
      <p:sp>
        <p:nvSpPr>
          <p:cNvPr id="16" name="Rectangle 3"/>
          <p:cNvSpPr>
            <a:spLocks noChangeArrowheads="1"/>
          </p:cNvSpPr>
          <p:nvPr/>
        </p:nvSpPr>
        <p:spPr bwMode="auto">
          <a:xfrm>
            <a:off x="3929058" y="5252222"/>
            <a:ext cx="507209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400" b="1" dirty="0" smtClean="0">
                <a:solidFill>
                  <a:srgbClr val="FF0000"/>
                </a:solidFill>
                <a:latin typeface="华文细黑" pitchFamily="2" charset="-122"/>
                <a:ea typeface="华文细黑" pitchFamily="2" charset="-122"/>
                <a:cs typeface="Arial" pitchFamily="34" charset="0"/>
              </a:rPr>
              <a:t>A</a:t>
            </a:r>
            <a:r>
              <a:rPr lang="zh-CN" altLang="en-US" sz="1400" b="1" dirty="0" smtClean="0">
                <a:solidFill>
                  <a:srgbClr val="FF0000"/>
                </a:solidFill>
                <a:latin typeface="华文细黑" pitchFamily="2" charset="-122"/>
                <a:ea typeface="华文细黑" pitchFamily="2" charset="-122"/>
                <a:cs typeface="Arial" pitchFamily="34" charset="0"/>
              </a:rPr>
              <a:t>（</a:t>
            </a:r>
            <a:r>
              <a:rPr lang="en-US" altLang="zh-CN" sz="1400" b="1" dirty="0" smtClean="0">
                <a:solidFill>
                  <a:srgbClr val="FF0000"/>
                </a:solidFill>
                <a:latin typeface="华文细黑" pitchFamily="2" charset="-122"/>
                <a:ea typeface="华文细黑" pitchFamily="2" charset="-122"/>
                <a:cs typeface="Arial" pitchFamily="34" charset="0"/>
              </a:rPr>
              <a:t>Action</a:t>
            </a:r>
            <a:r>
              <a:rPr lang="zh-CN" altLang="en-US" sz="1400" b="1" dirty="0" smtClean="0">
                <a:solidFill>
                  <a:srgbClr val="FF0000"/>
                </a:solidFill>
                <a:latin typeface="华文细黑" pitchFamily="2" charset="-122"/>
                <a:ea typeface="华文细黑" pitchFamily="2" charset="-122"/>
                <a:cs typeface="Arial" pitchFamily="34" charset="0"/>
              </a:rPr>
              <a:t>）购买行动：</a:t>
            </a:r>
            <a:endParaRPr lang="en-US" altLang="zh-CN" sz="1400" dirty="0" smtClean="0">
              <a:solidFill>
                <a:srgbClr val="FF0000"/>
              </a:solidFill>
              <a:latin typeface="华文细黑" pitchFamily="2" charset="-122"/>
              <a:ea typeface="华文细黑" pitchFamily="2" charset="-122"/>
              <a:cs typeface="Arial" pitchFamily="34" charset="0"/>
            </a:endParaRPr>
          </a:p>
          <a:p>
            <a:pPr lvl="0" fontAlgn="base">
              <a:spcBef>
                <a:spcPct val="0"/>
              </a:spcBef>
              <a:spcAft>
                <a:spcPct val="0"/>
              </a:spcAft>
            </a:pPr>
            <a:r>
              <a:rPr lang="zh-CN" altLang="en-US" sz="1200" dirty="0" smtClean="0">
                <a:latin typeface="华文细黑" pitchFamily="2" charset="-122"/>
                <a:ea typeface="华文细黑" pitchFamily="2" charset="-122"/>
                <a:cs typeface="宋体" pitchFamily="2" charset="-122"/>
              </a:rPr>
              <a:t>从引起注意到付诸购买的整个销售过程，推销员必须始终信心十足。过分自信也会引起顾客的反感，以为你在说大话、吹牛皮。从而不信任你的话。</a:t>
            </a:r>
            <a:endParaRPr kumimoji="0" lang="zh-CN" altLang="en-US"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729044" y="2071678"/>
            <a:ext cx="7685912" cy="4143404"/>
            <a:chOff x="287338" y="1952628"/>
            <a:chExt cx="8569325" cy="4619644"/>
          </a:xfrm>
        </p:grpSpPr>
        <p:sp>
          <p:nvSpPr>
            <p:cNvPr id="2" name="Rectangle 2"/>
            <p:cNvSpPr>
              <a:spLocks noChangeArrowheads="1"/>
            </p:cNvSpPr>
            <p:nvPr/>
          </p:nvSpPr>
          <p:spPr bwMode="auto">
            <a:xfrm>
              <a:off x="690563" y="2446340"/>
              <a:ext cx="1338262" cy="1339850"/>
            </a:xfrm>
            <a:prstGeom prst="rect">
              <a:avLst/>
            </a:prstGeom>
            <a:solidFill>
              <a:srgbClr val="FFFFFF"/>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800" b="0" i="0" u="none" strike="noStrike" cap="none" normalizeH="0" baseline="0" smtClean="0">
                  <a:ln>
                    <a:noFill/>
                  </a:ln>
                  <a:effectLst/>
                  <a:latin typeface="华文细黑" pitchFamily="2" charset="-122"/>
                  <a:ea typeface="华文细黑" pitchFamily="2" charset="-122"/>
                </a:rPr>
                <a:t>Ａ</a:t>
              </a:r>
              <a:endParaRPr kumimoji="0" lang="zh-CN" sz="1400" b="0" i="0" u="none" strike="noStrike" cap="none" normalizeH="0" baseline="0" smtClean="0">
                <a:ln>
                  <a:noFill/>
                </a:ln>
                <a:effectLst/>
                <a:latin typeface="华文细黑" pitchFamily="2" charset="-122"/>
                <a:ea typeface="华文细黑" pitchFamily="2" charset="-122"/>
              </a:endParaRPr>
            </a:p>
          </p:txBody>
        </p:sp>
        <p:sp>
          <p:nvSpPr>
            <p:cNvPr id="3" name="Rectangle 3"/>
            <p:cNvSpPr>
              <a:spLocks noChangeArrowheads="1"/>
            </p:cNvSpPr>
            <p:nvPr/>
          </p:nvSpPr>
          <p:spPr bwMode="auto">
            <a:xfrm>
              <a:off x="2298700" y="2446340"/>
              <a:ext cx="1335088" cy="1339850"/>
            </a:xfrm>
            <a:prstGeom prst="rect">
              <a:avLst/>
            </a:prstGeom>
            <a:solidFill>
              <a:srgbClr val="FFFFFF"/>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800" b="0" i="0" u="none" strike="noStrike" cap="none" normalizeH="0" baseline="0" smtClean="0">
                  <a:ln>
                    <a:noFill/>
                  </a:ln>
                  <a:effectLst/>
                  <a:latin typeface="华文细黑" pitchFamily="2" charset="-122"/>
                  <a:ea typeface="华文细黑" pitchFamily="2" charset="-122"/>
                </a:rPr>
                <a:t>Ｉ</a:t>
              </a:r>
              <a:endParaRPr kumimoji="0" lang="zh-CN" sz="1400" b="0" i="0" u="none" strike="noStrike" cap="none" normalizeH="0" baseline="0" smtClean="0">
                <a:ln>
                  <a:noFill/>
                </a:ln>
                <a:effectLst/>
                <a:latin typeface="华文细黑" pitchFamily="2" charset="-122"/>
                <a:ea typeface="华文细黑" pitchFamily="2" charset="-122"/>
              </a:endParaRPr>
            </a:p>
          </p:txBody>
        </p:sp>
        <p:sp>
          <p:nvSpPr>
            <p:cNvPr id="4" name="Rectangle 4"/>
            <p:cNvSpPr>
              <a:spLocks noChangeArrowheads="1"/>
            </p:cNvSpPr>
            <p:nvPr/>
          </p:nvSpPr>
          <p:spPr bwMode="auto">
            <a:xfrm>
              <a:off x="3902075" y="2446340"/>
              <a:ext cx="1339850" cy="1339850"/>
            </a:xfrm>
            <a:prstGeom prst="rect">
              <a:avLst/>
            </a:prstGeom>
            <a:solidFill>
              <a:srgbClr val="FFFFFF"/>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800" b="0" i="0" u="none" strike="noStrike" cap="none" normalizeH="0" baseline="0" smtClean="0">
                  <a:ln>
                    <a:noFill/>
                  </a:ln>
                  <a:effectLst/>
                  <a:latin typeface="华文细黑" pitchFamily="2" charset="-122"/>
                  <a:ea typeface="华文细黑" pitchFamily="2" charset="-122"/>
                </a:rPr>
                <a:t>Ｄ</a:t>
              </a:r>
              <a:endParaRPr kumimoji="0" lang="zh-CN" sz="1400" b="0" i="0" u="none" strike="noStrike" cap="none" normalizeH="0" baseline="0" smtClean="0">
                <a:ln>
                  <a:noFill/>
                </a:ln>
                <a:effectLst/>
                <a:latin typeface="华文细黑" pitchFamily="2" charset="-122"/>
                <a:ea typeface="华文细黑" pitchFamily="2" charset="-122"/>
              </a:endParaRPr>
            </a:p>
          </p:txBody>
        </p:sp>
        <p:sp>
          <p:nvSpPr>
            <p:cNvPr id="5" name="Rectangle 5"/>
            <p:cNvSpPr>
              <a:spLocks noChangeArrowheads="1"/>
            </p:cNvSpPr>
            <p:nvPr/>
          </p:nvSpPr>
          <p:spPr bwMode="auto">
            <a:xfrm>
              <a:off x="5510213" y="2446340"/>
              <a:ext cx="1335087" cy="1339850"/>
            </a:xfrm>
            <a:prstGeom prst="rect">
              <a:avLst/>
            </a:prstGeom>
            <a:solidFill>
              <a:srgbClr val="FFFFFF"/>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800" b="0" i="0" u="none" strike="noStrike" cap="none" normalizeH="0" baseline="0" smtClean="0">
                  <a:ln>
                    <a:noFill/>
                  </a:ln>
                  <a:effectLst/>
                  <a:latin typeface="华文细黑" pitchFamily="2" charset="-122"/>
                  <a:ea typeface="华文细黑" pitchFamily="2" charset="-122"/>
                </a:rPr>
                <a:t>Ｍ</a:t>
              </a:r>
              <a:endParaRPr kumimoji="0" lang="zh-CN" sz="1400" b="0" i="0" u="none" strike="noStrike" cap="none" normalizeH="0" baseline="0" smtClean="0">
                <a:ln>
                  <a:noFill/>
                </a:ln>
                <a:effectLst/>
                <a:latin typeface="华文细黑" pitchFamily="2" charset="-122"/>
                <a:ea typeface="华文细黑" pitchFamily="2" charset="-122"/>
              </a:endParaRPr>
            </a:p>
          </p:txBody>
        </p:sp>
        <p:sp>
          <p:nvSpPr>
            <p:cNvPr id="6" name="Rectangle 6"/>
            <p:cNvSpPr>
              <a:spLocks noChangeArrowheads="1"/>
            </p:cNvSpPr>
            <p:nvPr/>
          </p:nvSpPr>
          <p:spPr bwMode="auto">
            <a:xfrm>
              <a:off x="7115175" y="2446340"/>
              <a:ext cx="1338263" cy="1339850"/>
            </a:xfrm>
            <a:prstGeom prst="rect">
              <a:avLst/>
            </a:prstGeom>
            <a:solidFill>
              <a:srgbClr val="FFFFFF"/>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800" b="0" i="0" u="none" strike="noStrike" cap="none" normalizeH="0" baseline="0" dirty="0" smtClean="0">
                  <a:ln>
                    <a:noFill/>
                  </a:ln>
                  <a:effectLst/>
                  <a:latin typeface="华文细黑" pitchFamily="2" charset="-122"/>
                  <a:ea typeface="华文细黑" pitchFamily="2" charset="-122"/>
                </a:rPr>
                <a:t>Ａ</a:t>
              </a:r>
              <a:endParaRPr kumimoji="0" lang="zh-CN" sz="1400" b="0" i="0" u="none" strike="noStrike" cap="none" normalizeH="0" baseline="0" dirty="0" smtClean="0">
                <a:ln>
                  <a:noFill/>
                </a:ln>
                <a:effectLst/>
                <a:latin typeface="华文细黑" pitchFamily="2" charset="-122"/>
                <a:ea typeface="华文细黑" pitchFamily="2" charset="-122"/>
              </a:endParaRPr>
            </a:p>
          </p:txBody>
        </p:sp>
        <p:sp>
          <p:nvSpPr>
            <p:cNvPr id="7" name="Text Box 7"/>
            <p:cNvSpPr txBox="1">
              <a:spLocks noChangeArrowheads="1"/>
            </p:cNvSpPr>
            <p:nvPr/>
          </p:nvSpPr>
          <p:spPr bwMode="auto">
            <a:xfrm>
              <a:off x="1050925" y="1952628"/>
              <a:ext cx="695325" cy="671512"/>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effectLst/>
                  <a:latin typeface="华文细黑" pitchFamily="2" charset="-122"/>
                  <a:ea typeface="华文细黑" pitchFamily="2" charset="-122"/>
                </a:rPr>
                <a:t>注意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400" b="0" i="0" u="none" strike="noStrike" cap="none" normalizeH="0" baseline="0" dirty="0" smtClean="0">
                <a:ln>
                  <a:noFill/>
                </a:ln>
                <a:effectLst/>
                <a:latin typeface="华文细黑" pitchFamily="2" charset="-122"/>
                <a:ea typeface="华文细黑" pitchFamily="2" charset="-122"/>
              </a:endParaRPr>
            </a:p>
          </p:txBody>
        </p:sp>
        <p:sp>
          <p:nvSpPr>
            <p:cNvPr id="8" name="Text Box 8"/>
            <p:cNvSpPr txBox="1">
              <a:spLocks noChangeArrowheads="1"/>
            </p:cNvSpPr>
            <p:nvPr/>
          </p:nvSpPr>
          <p:spPr bwMode="auto">
            <a:xfrm>
              <a:off x="2619375" y="1952628"/>
              <a:ext cx="695325" cy="671512"/>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smtClean="0">
                  <a:ln>
                    <a:noFill/>
                  </a:ln>
                  <a:effectLst/>
                  <a:latin typeface="华文细黑" pitchFamily="2" charset="-122"/>
                  <a:ea typeface="华文细黑" pitchFamily="2" charset="-122"/>
                </a:rPr>
                <a:t>兴趣</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400" b="0" i="0" u="none" strike="noStrike" cap="none" normalizeH="0" baseline="0" dirty="0" smtClean="0">
                <a:ln>
                  <a:noFill/>
                </a:ln>
                <a:effectLst/>
                <a:latin typeface="华文细黑" pitchFamily="2" charset="-122"/>
                <a:ea typeface="华文细黑" pitchFamily="2" charset="-122"/>
              </a:endParaRPr>
            </a:p>
          </p:txBody>
        </p:sp>
        <p:sp>
          <p:nvSpPr>
            <p:cNvPr id="9" name="Text Box 9"/>
            <p:cNvSpPr txBox="1">
              <a:spLocks noChangeArrowheads="1"/>
            </p:cNvSpPr>
            <p:nvPr/>
          </p:nvSpPr>
          <p:spPr bwMode="auto">
            <a:xfrm>
              <a:off x="4216400" y="1952628"/>
              <a:ext cx="695325" cy="671512"/>
            </a:xfrm>
            <a:prstGeom prst="rect">
              <a:avLst/>
            </a:prstGeom>
            <a:noFill/>
            <a:ln w="9525" algn="ctr">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effectLst/>
                  <a:latin typeface="华文细黑" pitchFamily="2" charset="-122"/>
                  <a:ea typeface="华文细黑" pitchFamily="2" charset="-122"/>
                </a:rPr>
                <a:t>需要</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400" b="0" i="0" u="none" strike="noStrike" cap="none" normalizeH="0" baseline="0" smtClean="0">
                <a:ln>
                  <a:noFill/>
                </a:ln>
                <a:effectLst/>
                <a:latin typeface="华文细黑" pitchFamily="2" charset="-122"/>
                <a:ea typeface="华文细黑" pitchFamily="2" charset="-122"/>
              </a:endParaRPr>
            </a:p>
          </p:txBody>
        </p:sp>
        <p:sp>
          <p:nvSpPr>
            <p:cNvPr id="10" name="Text Box 10"/>
            <p:cNvSpPr txBox="1">
              <a:spLocks noChangeArrowheads="1"/>
            </p:cNvSpPr>
            <p:nvPr/>
          </p:nvSpPr>
          <p:spPr bwMode="auto">
            <a:xfrm>
              <a:off x="7413625" y="1952628"/>
              <a:ext cx="695325" cy="396875"/>
            </a:xfrm>
            <a:prstGeom prst="rect">
              <a:avLst/>
            </a:prstGeom>
            <a:noFill/>
            <a:ln w="9525" algn="ctr">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effectLst/>
                  <a:latin typeface="华文细黑" pitchFamily="2" charset="-122"/>
                  <a:ea typeface="华文细黑" pitchFamily="2" charset="-122"/>
                </a:rPr>
                <a:t>行为 </a:t>
              </a:r>
              <a:endParaRPr kumimoji="0" lang="zh-CN" sz="1400" b="0" i="0" u="none" strike="noStrike" cap="none" normalizeH="0" baseline="0" smtClean="0">
                <a:ln>
                  <a:noFill/>
                </a:ln>
                <a:effectLst/>
                <a:latin typeface="华文细黑" pitchFamily="2" charset="-122"/>
                <a:ea typeface="华文细黑" pitchFamily="2" charset="-122"/>
              </a:endParaRPr>
            </a:p>
          </p:txBody>
        </p:sp>
        <p:sp>
          <p:nvSpPr>
            <p:cNvPr id="11" name="Text Box 11"/>
            <p:cNvSpPr txBox="1">
              <a:spLocks noChangeArrowheads="1"/>
            </p:cNvSpPr>
            <p:nvPr/>
          </p:nvSpPr>
          <p:spPr bwMode="auto">
            <a:xfrm>
              <a:off x="5791200" y="1952628"/>
              <a:ext cx="695325" cy="671512"/>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effectLst/>
                  <a:latin typeface="华文细黑" pitchFamily="2" charset="-122"/>
                  <a:ea typeface="华文细黑" pitchFamily="2" charset="-122"/>
                </a:rPr>
                <a:t>记忆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400" b="0" i="0" u="none" strike="noStrike" cap="none" normalizeH="0" baseline="0" smtClean="0">
                <a:ln>
                  <a:noFill/>
                </a:ln>
                <a:effectLst/>
                <a:latin typeface="华文细黑" pitchFamily="2" charset="-122"/>
                <a:ea typeface="华文细黑" pitchFamily="2" charset="-122"/>
              </a:endParaRPr>
            </a:p>
          </p:txBody>
        </p:sp>
        <p:sp>
          <p:nvSpPr>
            <p:cNvPr id="12" name="AutoShape 12"/>
            <p:cNvSpPr>
              <a:spLocks noChangeArrowheads="1"/>
            </p:cNvSpPr>
            <p:nvPr/>
          </p:nvSpPr>
          <p:spPr bwMode="auto">
            <a:xfrm>
              <a:off x="287338" y="4197372"/>
              <a:ext cx="8569325" cy="2374900"/>
            </a:xfrm>
            <a:prstGeom prst="roundRect">
              <a:avLst>
                <a:gd name="adj" fmla="val 16667"/>
              </a:avLst>
            </a:prstGeom>
            <a:solidFill>
              <a:srgbClr val="FFCCFF"/>
            </a:solidFill>
            <a:ln w="9525" algn="ctr">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3" name="Rectangle 13"/>
            <p:cNvSpPr>
              <a:spLocks noChangeArrowheads="1"/>
            </p:cNvSpPr>
            <p:nvPr/>
          </p:nvSpPr>
          <p:spPr bwMode="auto">
            <a:xfrm>
              <a:off x="654050" y="4897460"/>
              <a:ext cx="1338263" cy="1339850"/>
            </a:xfrm>
            <a:prstGeom prst="rect">
              <a:avLst/>
            </a:prstGeom>
            <a:solidFill>
              <a:srgbClr val="FFFFCC"/>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400" b="0" i="0" u="none" strike="noStrike" cap="none" normalizeH="0" baseline="0" smtClean="0">
                  <a:ln>
                    <a:noFill/>
                  </a:ln>
                  <a:solidFill>
                    <a:schemeClr val="tx1"/>
                  </a:solidFill>
                  <a:effectLst/>
                  <a:latin typeface="华文细黑" pitchFamily="2" charset="-122"/>
                  <a:ea typeface="华文细黑" pitchFamily="2" charset="-122"/>
                </a:rPr>
                <a:t>Ａ</a:t>
              </a: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4" name="Rectangle 14"/>
            <p:cNvSpPr>
              <a:spLocks noChangeArrowheads="1"/>
            </p:cNvSpPr>
            <p:nvPr/>
          </p:nvSpPr>
          <p:spPr bwMode="auto">
            <a:xfrm>
              <a:off x="2262188" y="4897460"/>
              <a:ext cx="1335087" cy="1339850"/>
            </a:xfrm>
            <a:prstGeom prst="rect">
              <a:avLst/>
            </a:prstGeom>
            <a:solidFill>
              <a:srgbClr val="FFFFCC"/>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400" b="0" i="0" u="none" strike="noStrike" cap="none" normalizeH="0" baseline="0" smtClean="0">
                  <a:ln>
                    <a:noFill/>
                  </a:ln>
                  <a:solidFill>
                    <a:schemeClr val="tx1"/>
                  </a:solidFill>
                  <a:effectLst/>
                  <a:latin typeface="华文细黑" pitchFamily="2" charset="-122"/>
                  <a:ea typeface="华文细黑" pitchFamily="2" charset="-122"/>
                </a:rPr>
                <a:t>Ｉ</a:t>
              </a: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5" name="Rectangle 15"/>
            <p:cNvSpPr>
              <a:spLocks noChangeArrowheads="1"/>
            </p:cNvSpPr>
            <p:nvPr/>
          </p:nvSpPr>
          <p:spPr bwMode="auto">
            <a:xfrm>
              <a:off x="3865563" y="4897460"/>
              <a:ext cx="1339850" cy="1339850"/>
            </a:xfrm>
            <a:prstGeom prst="rect">
              <a:avLst/>
            </a:prstGeom>
            <a:solidFill>
              <a:srgbClr val="FFFFCC"/>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400" b="0" i="0" u="none" strike="noStrike" cap="none" normalizeH="0" baseline="0" smtClean="0">
                  <a:ln>
                    <a:noFill/>
                  </a:ln>
                  <a:solidFill>
                    <a:schemeClr val="accent2"/>
                  </a:solidFill>
                  <a:effectLst/>
                  <a:latin typeface="华文细黑" pitchFamily="2" charset="-122"/>
                  <a:ea typeface="华文细黑" pitchFamily="2" charset="-122"/>
                </a:rPr>
                <a:t>Ｓ</a:t>
              </a: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6" name="Rectangle 16"/>
            <p:cNvSpPr>
              <a:spLocks noChangeArrowheads="1"/>
            </p:cNvSpPr>
            <p:nvPr/>
          </p:nvSpPr>
          <p:spPr bwMode="auto">
            <a:xfrm>
              <a:off x="5473700" y="4897460"/>
              <a:ext cx="1335088" cy="1339850"/>
            </a:xfrm>
            <a:prstGeom prst="rect">
              <a:avLst/>
            </a:prstGeom>
            <a:solidFill>
              <a:srgbClr val="FFFFCC"/>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400" b="0" i="0" u="none" strike="noStrike" cap="none" normalizeH="0" baseline="0" smtClean="0">
                  <a:ln>
                    <a:noFill/>
                  </a:ln>
                  <a:solidFill>
                    <a:schemeClr val="accent2"/>
                  </a:solidFill>
                  <a:effectLst/>
                  <a:latin typeface="华文细黑" pitchFamily="2" charset="-122"/>
                  <a:ea typeface="华文细黑" pitchFamily="2" charset="-122"/>
                </a:rPr>
                <a:t>Ａ</a:t>
              </a: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7" name="Rectangle 17"/>
            <p:cNvSpPr>
              <a:spLocks noChangeArrowheads="1"/>
            </p:cNvSpPr>
            <p:nvPr/>
          </p:nvSpPr>
          <p:spPr bwMode="auto">
            <a:xfrm>
              <a:off x="7078663" y="4897460"/>
              <a:ext cx="1338262" cy="1339850"/>
            </a:xfrm>
            <a:prstGeom prst="rect">
              <a:avLst/>
            </a:prstGeom>
            <a:solidFill>
              <a:srgbClr val="FFFFCC"/>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sz="4400" b="0" i="0" u="none" strike="noStrike" cap="none" normalizeH="0" baseline="0" smtClean="0">
                  <a:ln>
                    <a:noFill/>
                  </a:ln>
                  <a:solidFill>
                    <a:schemeClr val="accent2"/>
                  </a:solidFill>
                  <a:effectLst/>
                  <a:latin typeface="华文细黑" pitchFamily="2" charset="-122"/>
                  <a:ea typeface="华文细黑" pitchFamily="2" charset="-122"/>
                </a:rPr>
                <a:t>Ｓ</a:t>
              </a: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8" name="Text Box 18"/>
            <p:cNvSpPr txBox="1">
              <a:spLocks noChangeArrowheads="1"/>
            </p:cNvSpPr>
            <p:nvPr/>
          </p:nvSpPr>
          <p:spPr bwMode="auto">
            <a:xfrm>
              <a:off x="1039813" y="4429147"/>
              <a:ext cx="644525" cy="611188"/>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2"/>
                  </a:solidFill>
                  <a:effectLst/>
                  <a:latin typeface="华文细黑" pitchFamily="2" charset="-122"/>
                  <a:ea typeface="华文细黑" pitchFamily="2" charset="-122"/>
                </a:rPr>
                <a:t>注意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9" name="Text Box 19"/>
            <p:cNvSpPr txBox="1">
              <a:spLocks noChangeArrowheads="1"/>
            </p:cNvSpPr>
            <p:nvPr/>
          </p:nvSpPr>
          <p:spPr bwMode="auto">
            <a:xfrm>
              <a:off x="2608263" y="4429147"/>
              <a:ext cx="644525" cy="611188"/>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2"/>
                  </a:solidFill>
                  <a:effectLst/>
                  <a:latin typeface="华文细黑" pitchFamily="2" charset="-122"/>
                  <a:ea typeface="华文细黑" pitchFamily="2" charset="-122"/>
                </a:rPr>
                <a:t>兴趣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20" name="Text Box 20"/>
            <p:cNvSpPr txBox="1">
              <a:spLocks noChangeArrowheads="1"/>
            </p:cNvSpPr>
            <p:nvPr/>
          </p:nvSpPr>
          <p:spPr bwMode="auto">
            <a:xfrm>
              <a:off x="4205288" y="4429147"/>
              <a:ext cx="644525" cy="611188"/>
            </a:xfrm>
            <a:prstGeom prst="rect">
              <a:avLst/>
            </a:prstGeom>
            <a:noFill/>
            <a:ln w="9525" algn="ctr">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2"/>
                  </a:solidFill>
                  <a:effectLst/>
                  <a:latin typeface="华文细黑" pitchFamily="2" charset="-122"/>
                  <a:ea typeface="华文细黑" pitchFamily="2" charset="-122"/>
                </a:rPr>
                <a:t>搜索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21" name="Text Box 21"/>
            <p:cNvSpPr txBox="1">
              <a:spLocks noChangeArrowheads="1"/>
            </p:cNvSpPr>
            <p:nvPr/>
          </p:nvSpPr>
          <p:spPr bwMode="auto">
            <a:xfrm>
              <a:off x="7408863" y="4429147"/>
              <a:ext cx="644525" cy="366713"/>
            </a:xfrm>
            <a:prstGeom prst="rect">
              <a:avLst/>
            </a:prstGeom>
            <a:noFill/>
            <a:ln w="9525" algn="ctr">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2"/>
                  </a:solidFill>
                  <a:effectLst/>
                  <a:latin typeface="华文细黑" pitchFamily="2" charset="-122"/>
                  <a:ea typeface="华文细黑" pitchFamily="2" charset="-122"/>
                </a:rPr>
                <a:t>分享 </a:t>
              </a: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22" name="Text Box 22"/>
            <p:cNvSpPr txBox="1">
              <a:spLocks noChangeArrowheads="1"/>
            </p:cNvSpPr>
            <p:nvPr/>
          </p:nvSpPr>
          <p:spPr bwMode="auto">
            <a:xfrm>
              <a:off x="5778500" y="4429147"/>
              <a:ext cx="644525" cy="611188"/>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2"/>
                  </a:solidFill>
                  <a:effectLst/>
                  <a:latin typeface="华文细黑" pitchFamily="2" charset="-122"/>
                  <a:ea typeface="华文细黑" pitchFamily="2" charset="-122"/>
                </a:rPr>
                <a:t>行为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华文细黑" pitchFamily="2" charset="-122"/>
                  <a:ea typeface="华文细黑" pitchFamily="2" charset="-122"/>
                </a:rPr>
                <a:t> </a:t>
              </a:r>
              <a:endParaRPr kumimoji="0" lang="zh-CN" sz="1400" b="0" i="0" u="none" strike="noStrike" cap="none" normalizeH="0" baseline="0" smtClean="0">
                <a:ln>
                  <a:noFill/>
                </a:ln>
                <a:solidFill>
                  <a:schemeClr val="tx1"/>
                </a:solidFill>
                <a:effectLst/>
                <a:latin typeface="华文细黑" pitchFamily="2" charset="-122"/>
                <a:ea typeface="华文细黑" pitchFamily="2" charset="-122"/>
              </a:endParaRPr>
            </a:p>
          </p:txBody>
        </p:sp>
        <p:grpSp>
          <p:nvGrpSpPr>
            <p:cNvPr id="23" name="Group 23"/>
            <p:cNvGrpSpPr>
              <a:grpSpLocks/>
            </p:cNvGrpSpPr>
            <p:nvPr/>
          </p:nvGrpSpPr>
          <p:grpSpPr bwMode="auto">
            <a:xfrm>
              <a:off x="3563938" y="3621110"/>
              <a:ext cx="5257800" cy="2808287"/>
              <a:chOff x="2290" y="2069"/>
              <a:chExt cx="3312" cy="1769"/>
            </a:xfrm>
          </p:grpSpPr>
          <p:sp>
            <p:nvSpPr>
              <p:cNvPr id="24" name="Oval 24"/>
              <p:cNvSpPr>
                <a:spLocks noChangeArrowheads="1"/>
              </p:cNvSpPr>
              <p:nvPr/>
            </p:nvSpPr>
            <p:spPr bwMode="auto">
              <a:xfrm>
                <a:off x="2290" y="2795"/>
                <a:ext cx="3312" cy="1043"/>
              </a:xfrm>
              <a:prstGeom prst="ellipse">
                <a:avLst/>
              </a:prstGeom>
              <a:noFill/>
              <a:ln w="38100" algn="ctr">
                <a:solidFill>
                  <a:srgbClr val="D839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25" name="Line 25"/>
              <p:cNvSpPr>
                <a:spLocks noChangeShapeType="1"/>
              </p:cNvSpPr>
              <p:nvPr/>
            </p:nvSpPr>
            <p:spPr bwMode="auto">
              <a:xfrm flipH="1">
                <a:off x="4150" y="2069"/>
                <a:ext cx="726" cy="726"/>
              </a:xfrm>
              <a:prstGeom prst="line">
                <a:avLst/>
              </a:prstGeom>
              <a:noFill/>
              <a:ln w="38100">
                <a:solidFill>
                  <a:srgbClr val="D83900"/>
                </a:solidFill>
                <a:round/>
                <a:headEnd/>
                <a:tailEnd/>
              </a:ln>
            </p:spPr>
            <p:txBody>
              <a:bodyPr vert="horz" wrap="none" lIns="91440" tIns="45720" rIns="91440" bIns="45720" numCol="1" anchor="ctr" anchorCtr="0" compatLnSpc="1">
                <a:prstTxWarp prst="textNoShape">
                  <a:avLst/>
                </a:prstTxWarp>
              </a:bodyPr>
              <a:lstStyle/>
              <a:p>
                <a:endParaRPr lang="zh-CN" altLang="en-US" sz="1400">
                  <a:latin typeface="华文细黑" pitchFamily="2" charset="-122"/>
                  <a:ea typeface="华文细黑" pitchFamily="2" charset="-122"/>
                </a:endParaRPr>
              </a:p>
            </p:txBody>
          </p:sp>
        </p:grpSp>
      </p:grpSp>
      <p:sp>
        <p:nvSpPr>
          <p:cNvPr id="27" name="矩形 26"/>
          <p:cNvSpPr/>
          <p:nvPr/>
        </p:nvSpPr>
        <p:spPr>
          <a:xfrm>
            <a:off x="214282" y="314246"/>
            <a:ext cx="5072098" cy="400110"/>
          </a:xfrm>
          <a:prstGeom prst="rect">
            <a:avLst/>
          </a:prstGeom>
        </p:spPr>
        <p:txBody>
          <a:bodyPr wrap="square">
            <a:spAutoFit/>
          </a:bodyPr>
          <a:lstStyle/>
          <a:p>
            <a:r>
              <a:rPr lang="zh-CN" altLang="en-US" sz="2000" b="1" dirty="0" smtClean="0">
                <a:latin typeface="华文细黑" pitchFamily="2" charset="-122"/>
                <a:ea typeface="华文细黑" pitchFamily="2" charset="-122"/>
              </a:rPr>
              <a:t>电通的</a:t>
            </a:r>
            <a:r>
              <a:rPr lang="en-US" altLang="zh-CN" sz="2000" b="1" dirty="0" smtClean="0">
                <a:solidFill>
                  <a:srgbClr val="FF0000"/>
                </a:solidFill>
                <a:latin typeface="华文细黑" pitchFamily="2" charset="-122"/>
                <a:ea typeface="华文细黑" pitchFamily="2" charset="-122"/>
              </a:rPr>
              <a:t>AISAS</a:t>
            </a:r>
            <a:r>
              <a:rPr lang="zh-CN" altLang="en-US" sz="2000" b="1" dirty="0" smtClean="0">
                <a:latin typeface="华文细黑" pitchFamily="2" charset="-122"/>
                <a:ea typeface="华文细黑" pitchFamily="2" charset="-122"/>
              </a:rPr>
              <a:t>消费者行为模型</a:t>
            </a:r>
          </a:p>
        </p:txBody>
      </p:sp>
      <p:sp>
        <p:nvSpPr>
          <p:cNvPr id="28" name="矩形 27"/>
          <p:cNvSpPr/>
          <p:nvPr/>
        </p:nvSpPr>
        <p:spPr>
          <a:xfrm>
            <a:off x="214282" y="915399"/>
            <a:ext cx="5143536" cy="584775"/>
          </a:xfrm>
          <a:prstGeom prst="rect">
            <a:avLst/>
          </a:prstGeom>
        </p:spPr>
        <p:txBody>
          <a:bodyPr wrap="square">
            <a:spAutoFit/>
          </a:bodyPr>
          <a:lstStyle/>
          <a:p>
            <a:r>
              <a:rPr lang="zh-CN" altLang="en-US" sz="1600" dirty="0" smtClean="0">
                <a:latin typeface="华文细黑" pitchFamily="2" charset="-122"/>
                <a:ea typeface="华文细黑" pitchFamily="2" charset="-122"/>
              </a:rPr>
              <a:t>电通公司针对互联网与无线应用时代消费者生活形态的变化，提出一种全新的消费者行为分析模型。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4"/>
          <p:cNvSpPr txBox="1">
            <a:spLocks noGrp="1"/>
          </p:cNvSpPr>
          <p:nvPr/>
        </p:nvSpPr>
        <p:spPr bwMode="auto">
          <a:xfrm>
            <a:off x="3124200" y="6192820"/>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fld id="{BBDF9C74-F42B-4919-B889-6171CCE52225}" type="slidenum">
              <a:rPr kumimoji="0" lang="en-US" altLang="zh-CN" sz="1400" b="0" i="0" u="none" strike="noStrike" cap="none" normalizeH="0" baseline="0" smtClean="0">
                <a:ln>
                  <a:noFill/>
                </a:ln>
                <a:solidFill>
                  <a:schemeClr val="tx1"/>
                </a:solidFill>
                <a:effectLst/>
                <a:latin typeface="华文细黑" pitchFamily="2" charset="-122"/>
                <a:ea typeface="华文细黑" pitchFamily="2" charset="-122"/>
              </a:rPr>
              <a:pPr marL="0" marR="0" lvl="0" indent="0" algn="ctr" defTabSz="914400" rtl="0" eaLnBrk="1" fontAlgn="base" latinLnBrk="0" hangingPunct="1">
                <a:lnSpc>
                  <a:spcPct val="100000"/>
                </a:lnSpc>
                <a:spcBef>
                  <a:spcPct val="0"/>
                </a:spcBef>
                <a:spcAft>
                  <a:spcPct val="0"/>
                </a:spcAft>
                <a:buClrTx/>
                <a:buSzTx/>
                <a:buFontTx/>
                <a:buNone/>
                <a:tabLst/>
              </a:pPr>
              <a:t>23</a:t>
            </a:fld>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grpSp>
        <p:nvGrpSpPr>
          <p:cNvPr id="2" name="Group 2"/>
          <p:cNvGrpSpPr>
            <a:grpSpLocks/>
          </p:cNvGrpSpPr>
          <p:nvPr/>
        </p:nvGrpSpPr>
        <p:grpSpPr bwMode="auto">
          <a:xfrm>
            <a:off x="250825" y="1000108"/>
            <a:ext cx="8640763" cy="5076825"/>
            <a:chOff x="204" y="958"/>
            <a:chExt cx="5443" cy="3198"/>
          </a:xfrm>
        </p:grpSpPr>
        <p:sp>
          <p:nvSpPr>
            <p:cNvPr id="5" name="AutoShape 3"/>
            <p:cNvSpPr>
              <a:spLocks noChangeArrowheads="1"/>
            </p:cNvSpPr>
            <p:nvPr/>
          </p:nvSpPr>
          <p:spPr bwMode="auto">
            <a:xfrm flipH="1">
              <a:off x="204" y="958"/>
              <a:ext cx="1087" cy="3198"/>
            </a:xfrm>
            <a:prstGeom prst="flowChartPunchedCard">
              <a:avLst/>
            </a:prstGeom>
            <a:solidFill>
              <a:srgbClr val="FFCCFF"/>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6" name="AutoShape 4"/>
            <p:cNvSpPr>
              <a:spLocks noChangeArrowheads="1"/>
            </p:cNvSpPr>
            <p:nvPr/>
          </p:nvSpPr>
          <p:spPr bwMode="auto">
            <a:xfrm flipH="1">
              <a:off x="1292" y="958"/>
              <a:ext cx="1087" cy="3198"/>
            </a:xfrm>
            <a:prstGeom prst="flowChartPunchedCard">
              <a:avLst/>
            </a:prstGeom>
            <a:solidFill>
              <a:srgbClr val="FFCCFF"/>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7" name="AutoShape 5"/>
            <p:cNvSpPr>
              <a:spLocks noChangeArrowheads="1"/>
            </p:cNvSpPr>
            <p:nvPr/>
          </p:nvSpPr>
          <p:spPr bwMode="auto">
            <a:xfrm flipH="1">
              <a:off x="2381" y="958"/>
              <a:ext cx="1087" cy="3198"/>
            </a:xfrm>
            <a:prstGeom prst="flowChartPunchedCard">
              <a:avLst/>
            </a:prstGeom>
            <a:solidFill>
              <a:srgbClr val="FFCCFF"/>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8" name="AutoShape 6"/>
            <p:cNvSpPr>
              <a:spLocks noChangeArrowheads="1"/>
            </p:cNvSpPr>
            <p:nvPr/>
          </p:nvSpPr>
          <p:spPr bwMode="auto">
            <a:xfrm flipH="1">
              <a:off x="3470" y="958"/>
              <a:ext cx="1087" cy="3198"/>
            </a:xfrm>
            <a:prstGeom prst="flowChartPunchedCard">
              <a:avLst/>
            </a:prstGeom>
            <a:solidFill>
              <a:srgbClr val="FFCCFF"/>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9" name="AutoShape 7"/>
            <p:cNvSpPr>
              <a:spLocks noChangeArrowheads="1"/>
            </p:cNvSpPr>
            <p:nvPr/>
          </p:nvSpPr>
          <p:spPr bwMode="auto">
            <a:xfrm flipH="1">
              <a:off x="4560" y="958"/>
              <a:ext cx="1087" cy="3198"/>
            </a:xfrm>
            <a:prstGeom prst="flowChartPunchedCard">
              <a:avLst/>
            </a:prstGeom>
            <a:solidFill>
              <a:srgbClr val="FFCCFF"/>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0" name="Rectangle 8"/>
            <p:cNvSpPr>
              <a:spLocks noChangeArrowheads="1"/>
            </p:cNvSpPr>
            <p:nvPr/>
          </p:nvSpPr>
          <p:spPr bwMode="auto">
            <a:xfrm>
              <a:off x="204" y="981"/>
              <a:ext cx="212" cy="3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2"/>
                  </a:solidFill>
                  <a:effectLst/>
                  <a:latin typeface="华文细黑" pitchFamily="2" charset="-122"/>
                  <a:ea typeface="华文细黑" pitchFamily="2" charset="-122"/>
                </a:rPr>
                <a:t>A</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1" name="Rectangle 9"/>
            <p:cNvSpPr>
              <a:spLocks noChangeArrowheads="1"/>
            </p:cNvSpPr>
            <p:nvPr/>
          </p:nvSpPr>
          <p:spPr bwMode="auto">
            <a:xfrm>
              <a:off x="1338" y="981"/>
              <a:ext cx="156" cy="32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2"/>
                  </a:solidFill>
                  <a:effectLst/>
                  <a:latin typeface="华文细黑" pitchFamily="2" charset="-122"/>
                  <a:ea typeface="华文细黑" pitchFamily="2" charset="-122"/>
                </a:rPr>
                <a:t>I</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2" name="Rectangle 10"/>
            <p:cNvSpPr>
              <a:spLocks noChangeArrowheads="1"/>
            </p:cNvSpPr>
            <p:nvPr/>
          </p:nvSpPr>
          <p:spPr bwMode="auto">
            <a:xfrm>
              <a:off x="2396" y="981"/>
              <a:ext cx="212" cy="32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2"/>
                  </a:solidFill>
                  <a:effectLst/>
                  <a:latin typeface="华文细黑" pitchFamily="2" charset="-122"/>
                  <a:ea typeface="华文细黑" pitchFamily="2" charset="-122"/>
                </a:rPr>
                <a:t>S</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3" name="Rectangle 11"/>
            <p:cNvSpPr>
              <a:spLocks noChangeArrowheads="1"/>
            </p:cNvSpPr>
            <p:nvPr/>
          </p:nvSpPr>
          <p:spPr bwMode="auto">
            <a:xfrm>
              <a:off x="3484" y="981"/>
              <a:ext cx="212" cy="3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2"/>
                  </a:solidFill>
                  <a:effectLst/>
                  <a:latin typeface="华文细黑" pitchFamily="2" charset="-122"/>
                  <a:ea typeface="华文细黑" pitchFamily="2" charset="-122"/>
                </a:rPr>
                <a:t>A</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4" name="Rectangle 12"/>
            <p:cNvSpPr>
              <a:spLocks noChangeArrowheads="1"/>
            </p:cNvSpPr>
            <p:nvPr/>
          </p:nvSpPr>
          <p:spPr bwMode="auto">
            <a:xfrm>
              <a:off x="4604" y="981"/>
              <a:ext cx="212" cy="32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2"/>
                  </a:solidFill>
                  <a:effectLst/>
                  <a:latin typeface="华文细黑" pitchFamily="2" charset="-122"/>
                  <a:ea typeface="华文细黑" pitchFamily="2" charset="-122"/>
                </a:rPr>
                <a:t>S</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grpSp>
      <p:sp>
        <p:nvSpPr>
          <p:cNvPr id="15" name="Rectangle 13"/>
          <p:cNvSpPr>
            <a:spLocks noChangeArrowheads="1"/>
          </p:cNvSpPr>
          <p:nvPr/>
        </p:nvSpPr>
        <p:spPr bwMode="auto">
          <a:xfrm>
            <a:off x="322263" y="4960920"/>
            <a:ext cx="1512887" cy="287338"/>
          </a:xfrm>
          <a:prstGeom prst="rect">
            <a:avLst/>
          </a:prstGeom>
          <a:solidFill>
            <a:srgbClr val="006699"/>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bg1"/>
                </a:solidFill>
                <a:effectLst/>
                <a:latin typeface="华文细黑" pitchFamily="2" charset="-122"/>
                <a:ea typeface="华文细黑" pitchFamily="2" charset="-122"/>
              </a:rPr>
              <a:t>传统媒体</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6" name="Rectangle 14"/>
          <p:cNvSpPr>
            <a:spLocks noChangeArrowheads="1"/>
          </p:cNvSpPr>
          <p:nvPr/>
        </p:nvSpPr>
        <p:spPr bwMode="auto">
          <a:xfrm>
            <a:off x="322263" y="5321283"/>
            <a:ext cx="1512887" cy="287337"/>
          </a:xfrm>
          <a:prstGeom prst="rect">
            <a:avLst/>
          </a:prstGeom>
          <a:solidFill>
            <a:srgbClr val="006699"/>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FF9900"/>
                </a:solidFill>
                <a:effectLst/>
                <a:latin typeface="华文细黑" pitchFamily="2" charset="-122"/>
                <a:ea typeface="华文细黑" pitchFamily="2" charset="-122"/>
              </a:rPr>
              <a:t>Web</a:t>
            </a:r>
            <a:r>
              <a:rPr kumimoji="0" lang="zh-CN" sz="1200" b="0" i="0" u="none" strike="noStrike" cap="none" normalizeH="0" baseline="0" smtClean="0">
                <a:ln>
                  <a:noFill/>
                </a:ln>
                <a:solidFill>
                  <a:srgbClr val="FF9900"/>
                </a:solidFill>
                <a:effectLst/>
                <a:latin typeface="华文细黑" pitchFamily="2" charset="-122"/>
                <a:ea typeface="华文细黑" pitchFamily="2" charset="-122"/>
              </a:rPr>
              <a:t>媒体</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7" name="Rectangle 15"/>
          <p:cNvSpPr>
            <a:spLocks noChangeArrowheads="1"/>
          </p:cNvSpPr>
          <p:nvPr/>
        </p:nvSpPr>
        <p:spPr bwMode="auto">
          <a:xfrm>
            <a:off x="322263" y="5681645"/>
            <a:ext cx="1512887" cy="287338"/>
          </a:xfrm>
          <a:prstGeom prst="rect">
            <a:avLst/>
          </a:prstGeom>
          <a:solidFill>
            <a:srgbClr val="99CC00"/>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华文细黑" pitchFamily="2" charset="-122"/>
                <a:ea typeface="华文细黑" pitchFamily="2" charset="-122"/>
              </a:rPr>
              <a:t>口碑传播</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8" name="Rectangle 16"/>
          <p:cNvSpPr>
            <a:spLocks noChangeArrowheads="1"/>
          </p:cNvSpPr>
          <p:nvPr/>
        </p:nvSpPr>
        <p:spPr bwMode="auto">
          <a:xfrm>
            <a:off x="969963" y="2908283"/>
            <a:ext cx="1871662" cy="1728787"/>
          </a:xfrm>
          <a:prstGeom prst="rect">
            <a:avLst/>
          </a:prstGeom>
          <a:solidFill>
            <a:srgbClr val="00669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altLang="zh-CN" sz="1200" b="0" i="0" u="none" strike="noStrike" cap="none" normalizeH="0" baseline="0" dirty="0" smtClean="0">
                <a:ln>
                  <a:noFill/>
                </a:ln>
                <a:solidFill>
                  <a:schemeClr val="bg1"/>
                </a:solidFill>
                <a:effectLst/>
                <a:latin typeface="华文细黑" pitchFamily="2" charset="-122"/>
                <a:ea typeface="华文细黑" pitchFamily="2" charset="-122"/>
              </a:rPr>
              <a:t> </a:t>
            </a: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大众媒体（报纸，杂志，广播，电视）</a:t>
            </a:r>
          </a:p>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 户外广告</a:t>
            </a:r>
          </a:p>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 公关</a:t>
            </a:r>
          </a:p>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 活动</a:t>
            </a:r>
          </a:p>
          <a:p>
            <a:pPr marL="0" marR="0" lvl="0" indent="0" algn="ctr" defTabSz="914400" rtl="0" eaLnBrk="1" fontAlgn="base" latinLnBrk="0" hangingPunct="1">
              <a:lnSpc>
                <a:spcPct val="100000"/>
              </a:lnSpc>
              <a:spcBef>
                <a:spcPct val="0"/>
              </a:spcBef>
              <a:spcAft>
                <a:spcPct val="0"/>
              </a:spcAft>
              <a:buClr>
                <a:srgbClr val="FF9900"/>
              </a:buClr>
              <a:buSzPts val="1200"/>
              <a:buFont typeface="黑体" pitchFamily="2" charset="-122"/>
              <a:buChar char="•"/>
              <a:tabLst/>
            </a:pPr>
            <a:r>
              <a:rPr kumimoji="0" lang="zh-CN" sz="1200" b="0" i="0" u="none" strike="noStrike" cap="none" normalizeH="0" baseline="0" dirty="0" smtClean="0">
                <a:ln>
                  <a:noFill/>
                </a:ln>
                <a:solidFill>
                  <a:srgbClr val="FF9900"/>
                </a:solidFill>
                <a:effectLst/>
                <a:latin typeface="华文细黑" pitchFamily="2" charset="-122"/>
                <a:ea typeface="华文细黑" pitchFamily="2" charset="-122"/>
              </a:rPr>
              <a:t> 网络 广告</a:t>
            </a:r>
          </a:p>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 </a:t>
            </a:r>
            <a:r>
              <a:rPr kumimoji="0" lang="en-US" altLang="zh-CN" sz="1200" b="0" i="0" u="none" strike="noStrike" cap="none" normalizeH="0" baseline="0" dirty="0" smtClean="0">
                <a:ln>
                  <a:noFill/>
                </a:ln>
                <a:solidFill>
                  <a:schemeClr val="bg1"/>
                </a:solidFill>
                <a:effectLst/>
                <a:latin typeface="华文细黑" pitchFamily="2" charset="-122"/>
                <a:ea typeface="华文细黑" pitchFamily="2" charset="-122"/>
              </a:rPr>
              <a:t>SMS</a:t>
            </a:r>
          </a:p>
          <a:p>
            <a:pPr marL="0" marR="0" lvl="0" indent="0" algn="ctr" defTabSz="914400" rtl="0" eaLnBrk="1" fontAlgn="base" latinLnBrk="0" hangingPunct="1">
              <a:lnSpc>
                <a:spcPct val="100000"/>
              </a:lnSpc>
              <a:spcBef>
                <a:spcPct val="0"/>
              </a:spcBef>
              <a:spcAft>
                <a:spcPct val="0"/>
              </a:spcAft>
              <a:buClr>
                <a:schemeClr val="tx1"/>
              </a:buClr>
              <a:buSzPts val="1200"/>
              <a:buFont typeface="黑体" pitchFamily="2" charset="-122"/>
              <a:buChar char="•"/>
              <a:tabLst/>
            </a:pPr>
            <a:r>
              <a:rPr kumimoji="0" lang="en-US" altLang="zh-CN" sz="1200" b="0" i="0" u="none" strike="noStrike" cap="none" normalizeH="0" baseline="0" dirty="0" smtClean="0">
                <a:ln>
                  <a:noFill/>
                </a:ln>
                <a:solidFill>
                  <a:schemeClr val="tx1"/>
                </a:solidFill>
                <a:effectLst/>
                <a:latin typeface="华文细黑" pitchFamily="2" charset="-122"/>
                <a:ea typeface="华文细黑" pitchFamily="2" charset="-122"/>
              </a:rPr>
              <a:t> DM</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19" name="Rectangle 17"/>
          <p:cNvSpPr>
            <a:spLocks noChangeArrowheads="1"/>
          </p:cNvSpPr>
          <p:nvPr/>
        </p:nvSpPr>
        <p:spPr bwMode="auto">
          <a:xfrm>
            <a:off x="3922713" y="1900220"/>
            <a:ext cx="1944687" cy="1736725"/>
          </a:xfrm>
          <a:prstGeom prst="rect">
            <a:avLst/>
          </a:prstGeom>
          <a:solidFill>
            <a:srgbClr val="00669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altLang="zh-CN" sz="1200" b="0" i="0" u="none" strike="noStrike" cap="none" normalizeH="0" baseline="0" dirty="0" smtClean="0">
                <a:ln>
                  <a:noFill/>
                </a:ln>
                <a:solidFill>
                  <a:schemeClr val="bg1"/>
                </a:solidFill>
                <a:effectLst/>
                <a:latin typeface="华文细黑" pitchFamily="2" charset="-122"/>
                <a:ea typeface="华文细黑" pitchFamily="2" charset="-122"/>
              </a:rPr>
              <a:t> </a:t>
            </a: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专业杂志</a:t>
            </a:r>
          </a:p>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 店面</a:t>
            </a:r>
          </a:p>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 展会、招标等</a:t>
            </a:r>
          </a:p>
          <a:p>
            <a:pPr marL="0" marR="0" lvl="0" indent="0" algn="ctr" defTabSz="914400" rtl="0" eaLnBrk="1" fontAlgn="base" latinLnBrk="0" hangingPunct="1">
              <a:lnSpc>
                <a:spcPct val="100000"/>
              </a:lnSpc>
              <a:spcBef>
                <a:spcPct val="0"/>
              </a:spcBef>
              <a:spcAft>
                <a:spcPct val="0"/>
              </a:spcAft>
              <a:buClr>
                <a:schemeClr val="tx1"/>
              </a:buClr>
              <a:buSzPts val="1200"/>
              <a:buFont typeface="黑体" pitchFamily="2" charset="-122"/>
              <a:buChar char="•"/>
              <a:tabLst/>
            </a:pPr>
            <a:r>
              <a:rPr kumimoji="0" lang="zh-CN" sz="1200" b="0" i="0" u="none" strike="noStrike" cap="none" normalizeH="0" baseline="0" dirty="0" smtClean="0">
                <a:ln>
                  <a:noFill/>
                </a:ln>
                <a:solidFill>
                  <a:schemeClr val="tx1"/>
                </a:solidFill>
                <a:effectLst/>
                <a:latin typeface="华文细黑" pitchFamily="2" charset="-122"/>
                <a:ea typeface="华文细黑" pitchFamily="2" charset="-122"/>
              </a:rPr>
              <a:t> 销售联络员</a:t>
            </a:r>
          </a:p>
          <a:p>
            <a:pPr marL="0" marR="0" lvl="0" indent="0" algn="ctr" defTabSz="914400" rtl="0" eaLnBrk="1" fontAlgn="base" latinLnBrk="0" hangingPunct="1">
              <a:lnSpc>
                <a:spcPct val="100000"/>
              </a:lnSpc>
              <a:spcBef>
                <a:spcPct val="0"/>
              </a:spcBef>
              <a:spcAft>
                <a:spcPct val="0"/>
              </a:spcAft>
              <a:buClr>
                <a:srgbClr val="FF9900"/>
              </a:buClr>
              <a:buSzPts val="1200"/>
              <a:buFont typeface="黑体" pitchFamily="2" charset="-122"/>
              <a:buChar char="•"/>
              <a:tabLst/>
            </a:pPr>
            <a:r>
              <a:rPr kumimoji="0" lang="zh-CN" sz="1200" b="0" i="0" u="none" strike="noStrike" cap="none" normalizeH="0" baseline="0" dirty="0" smtClean="0">
                <a:ln>
                  <a:noFill/>
                </a:ln>
                <a:solidFill>
                  <a:srgbClr val="FF9900"/>
                </a:solidFill>
                <a:effectLst/>
                <a:latin typeface="华文细黑" pitchFamily="2" charset="-122"/>
                <a:ea typeface="华文细黑" pitchFamily="2" charset="-122"/>
              </a:rPr>
              <a:t> 官方网站</a:t>
            </a:r>
          </a:p>
          <a:p>
            <a:pPr marL="0" marR="0" lvl="0" indent="0" algn="ctr" defTabSz="914400" rtl="0" eaLnBrk="1" fontAlgn="base" latinLnBrk="0" hangingPunct="1">
              <a:lnSpc>
                <a:spcPct val="100000"/>
              </a:lnSpc>
              <a:spcBef>
                <a:spcPct val="0"/>
              </a:spcBef>
              <a:spcAft>
                <a:spcPct val="0"/>
              </a:spcAft>
              <a:buClr>
                <a:srgbClr val="FF9900"/>
              </a:buClr>
              <a:buSzPts val="1200"/>
              <a:buFont typeface="黑体" pitchFamily="2" charset="-122"/>
              <a:buChar char="•"/>
              <a:tabLst/>
            </a:pPr>
            <a:r>
              <a:rPr kumimoji="0" lang="zh-CN" sz="1200" b="0" i="0" u="none" strike="noStrike" cap="none" normalizeH="0" baseline="0" dirty="0" smtClean="0">
                <a:ln>
                  <a:noFill/>
                </a:ln>
                <a:solidFill>
                  <a:srgbClr val="FF9900"/>
                </a:solidFill>
                <a:effectLst/>
                <a:latin typeface="华文细黑" pitchFamily="2" charset="-122"/>
                <a:ea typeface="华文细黑" pitchFamily="2" charset="-122"/>
              </a:rPr>
              <a:t> 手机网站</a:t>
            </a:r>
          </a:p>
          <a:p>
            <a:pPr marL="0" marR="0" lvl="0" indent="0" algn="ctr" defTabSz="914400" rtl="0" eaLnBrk="1" fontAlgn="base" latinLnBrk="0" hangingPunct="1">
              <a:lnSpc>
                <a:spcPct val="100000"/>
              </a:lnSpc>
              <a:spcBef>
                <a:spcPct val="0"/>
              </a:spcBef>
              <a:spcAft>
                <a:spcPct val="0"/>
              </a:spcAft>
              <a:buClr>
                <a:srgbClr val="FF9900"/>
              </a:buClr>
              <a:buSzPts val="1200"/>
              <a:buFont typeface="黑体" pitchFamily="2" charset="-122"/>
              <a:buChar char="•"/>
              <a:tabLst/>
            </a:pPr>
            <a:r>
              <a:rPr kumimoji="0" lang="zh-CN" sz="1200" b="0" i="0" u="none" strike="noStrike" cap="none" normalizeH="0" baseline="0" dirty="0" smtClean="0">
                <a:ln>
                  <a:noFill/>
                </a:ln>
                <a:solidFill>
                  <a:srgbClr val="FF9900"/>
                </a:solidFill>
                <a:effectLst/>
                <a:latin typeface="华文细黑" pitchFamily="2" charset="-122"/>
                <a:ea typeface="华文细黑" pitchFamily="2" charset="-122"/>
              </a:rPr>
              <a:t> 专业网站</a:t>
            </a:r>
            <a:endParaRPr kumimoji="0" 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20" name="Rectangle 18"/>
          <p:cNvSpPr>
            <a:spLocks noChangeArrowheads="1"/>
          </p:cNvSpPr>
          <p:nvPr/>
        </p:nvSpPr>
        <p:spPr bwMode="auto">
          <a:xfrm>
            <a:off x="3851275" y="3808395"/>
            <a:ext cx="1512888" cy="1728788"/>
          </a:xfrm>
          <a:prstGeom prst="rect">
            <a:avLst/>
          </a:prstGeom>
          <a:solidFill>
            <a:srgbClr val="99CC00"/>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altLang="zh-CN" sz="1200" b="0" i="0" u="none" strike="noStrike" cap="none" normalizeH="0" baseline="0" dirty="0" smtClean="0">
                <a:ln>
                  <a:noFill/>
                </a:ln>
                <a:solidFill>
                  <a:schemeClr val="bg1"/>
                </a:solidFill>
                <a:effectLst/>
                <a:latin typeface="华文细黑" pitchFamily="2" charset="-122"/>
                <a:ea typeface="华文细黑" pitchFamily="2" charset="-122"/>
              </a:rPr>
              <a:t> </a:t>
            </a:r>
            <a:r>
              <a:rPr kumimoji="0" lang="en-US" altLang="zh-CN" sz="1200" b="0" i="0" u="none" strike="noStrike" cap="none" normalizeH="0" baseline="0" dirty="0" smtClean="0">
                <a:ln>
                  <a:noFill/>
                </a:ln>
                <a:solidFill>
                  <a:schemeClr val="bg1"/>
                </a:solidFill>
                <a:effectLst/>
                <a:latin typeface="华文细黑" pitchFamily="2" charset="-122"/>
                <a:ea typeface="华文细黑" pitchFamily="2" charset="-122"/>
              </a:rPr>
              <a:t>CGM</a:t>
            </a:r>
          </a:p>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en-US" altLang="zh-CN" sz="1200" b="0" i="0" u="none" strike="noStrike" cap="none" normalizeH="0" baseline="0" dirty="0" smtClean="0">
                <a:ln>
                  <a:noFill/>
                </a:ln>
                <a:solidFill>
                  <a:schemeClr val="bg1"/>
                </a:solidFill>
                <a:effectLst/>
                <a:latin typeface="华文细黑" pitchFamily="2" charset="-122"/>
                <a:ea typeface="华文细黑" pitchFamily="2" charset="-122"/>
              </a:rPr>
              <a:t> </a:t>
            </a: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问其他人</a:t>
            </a:r>
            <a:endParaRPr kumimoji="0" 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21" name="Rectangle 19"/>
          <p:cNvSpPr>
            <a:spLocks noChangeArrowheads="1"/>
          </p:cNvSpPr>
          <p:nvPr/>
        </p:nvSpPr>
        <p:spPr bwMode="auto">
          <a:xfrm>
            <a:off x="3779838" y="3484545"/>
            <a:ext cx="790575" cy="792163"/>
          </a:xfrm>
          <a:prstGeom prst="rect">
            <a:avLst/>
          </a:prstGeom>
          <a:solidFill>
            <a:srgbClr val="006699"/>
          </a:solidFill>
          <a:ln w="38100">
            <a:solidFill>
              <a:srgbClr val="FFCCF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bg1"/>
                </a:solidFill>
                <a:effectLst/>
                <a:latin typeface="华文细黑" pitchFamily="2" charset="-122"/>
                <a:ea typeface="华文细黑" pitchFamily="2" charset="-122"/>
              </a:rPr>
              <a:t>查询网页</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22" name="Line 20"/>
          <p:cNvSpPr>
            <a:spLocks noChangeShapeType="1"/>
          </p:cNvSpPr>
          <p:nvPr/>
        </p:nvSpPr>
        <p:spPr bwMode="auto">
          <a:xfrm flipV="1">
            <a:off x="4716463" y="3448033"/>
            <a:ext cx="0" cy="360362"/>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23" name="Rectangle 21"/>
          <p:cNvSpPr>
            <a:spLocks noChangeArrowheads="1"/>
          </p:cNvSpPr>
          <p:nvPr/>
        </p:nvSpPr>
        <p:spPr bwMode="auto">
          <a:xfrm>
            <a:off x="5938838" y="3052745"/>
            <a:ext cx="1079500" cy="539750"/>
          </a:xfrm>
          <a:prstGeom prst="rect">
            <a:avLst/>
          </a:prstGeom>
          <a:solidFill>
            <a:srgbClr val="006699"/>
          </a:solidFill>
          <a:ln w="381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rgbClr val="FF9900"/>
                </a:solidFill>
                <a:effectLst/>
                <a:latin typeface="华文细黑" pitchFamily="2" charset="-122"/>
                <a:ea typeface="华文细黑" pitchFamily="2" charset="-122"/>
              </a:rPr>
              <a:t> </a:t>
            </a:r>
            <a:r>
              <a:rPr kumimoji="0" lang="zh-CN" sz="1200" b="0" i="0" u="none" strike="noStrike" cap="none" normalizeH="0" baseline="0" smtClean="0">
                <a:ln>
                  <a:noFill/>
                </a:ln>
                <a:solidFill>
                  <a:srgbClr val="FF9900"/>
                </a:solidFill>
                <a:effectLst/>
                <a:latin typeface="华文细黑" pitchFamily="2" charset="-122"/>
                <a:ea typeface="华文细黑" pitchFamily="2" charset="-122"/>
              </a:rPr>
              <a:t>购物网站</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24" name="AutoShape 22"/>
          <p:cNvSpPr>
            <a:spLocks noChangeArrowheads="1"/>
          </p:cNvSpPr>
          <p:nvPr/>
        </p:nvSpPr>
        <p:spPr bwMode="auto">
          <a:xfrm>
            <a:off x="5865813" y="1828783"/>
            <a:ext cx="1225550" cy="647700"/>
          </a:xfrm>
          <a:prstGeom prst="upArrow">
            <a:avLst>
              <a:gd name="adj1" fmla="val 83824"/>
              <a:gd name="adj2" fmla="val 35472"/>
            </a:avLst>
          </a:prstGeom>
          <a:solidFill>
            <a:srgbClr val="006699"/>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bg1"/>
                </a:solidFill>
                <a:effectLst/>
                <a:latin typeface="华文细黑" pitchFamily="2" charset="-122"/>
                <a:ea typeface="华文细黑" pitchFamily="2" charset="-122"/>
              </a:rPr>
              <a:t>店面促销</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25" name="Rectangle 23"/>
          <p:cNvSpPr>
            <a:spLocks noChangeArrowheads="1"/>
          </p:cNvSpPr>
          <p:nvPr/>
        </p:nvSpPr>
        <p:spPr bwMode="auto">
          <a:xfrm>
            <a:off x="7234238" y="4529120"/>
            <a:ext cx="1512887" cy="1260475"/>
          </a:xfrm>
          <a:prstGeom prst="rect">
            <a:avLst/>
          </a:prstGeom>
          <a:solidFill>
            <a:srgbClr val="99CC00"/>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zh-CN" altLang="zh-CN" sz="1200" b="0" i="0" u="none" strike="noStrike" cap="none" normalizeH="0" baseline="0" dirty="0" smtClean="0">
                <a:ln>
                  <a:noFill/>
                </a:ln>
                <a:solidFill>
                  <a:schemeClr val="bg1"/>
                </a:solidFill>
                <a:effectLst/>
                <a:latin typeface="华文细黑" pitchFamily="2" charset="-122"/>
                <a:ea typeface="华文细黑" pitchFamily="2" charset="-122"/>
              </a:rPr>
              <a:t> </a:t>
            </a:r>
            <a:r>
              <a:rPr kumimoji="0" lang="en-US" altLang="zh-CN" sz="1200" b="0" i="0" u="none" strike="noStrike" cap="none" normalizeH="0" baseline="0" dirty="0" smtClean="0">
                <a:ln>
                  <a:noFill/>
                </a:ln>
                <a:solidFill>
                  <a:schemeClr val="bg1"/>
                </a:solidFill>
                <a:effectLst/>
                <a:latin typeface="华文细黑" pitchFamily="2" charset="-122"/>
                <a:ea typeface="华文细黑" pitchFamily="2" charset="-122"/>
              </a:rPr>
              <a:t>CGM</a:t>
            </a:r>
          </a:p>
          <a:p>
            <a:pPr marL="0" marR="0" lvl="0" indent="0" algn="ctr" defTabSz="914400" rtl="0" eaLnBrk="1" fontAlgn="base" latinLnBrk="0" hangingPunct="1">
              <a:lnSpc>
                <a:spcPct val="100000"/>
              </a:lnSpc>
              <a:spcBef>
                <a:spcPct val="0"/>
              </a:spcBef>
              <a:spcAft>
                <a:spcPct val="0"/>
              </a:spcAft>
              <a:buClr>
                <a:schemeClr val="bg1"/>
              </a:buClr>
              <a:buSzPts val="1200"/>
              <a:buFont typeface="黑体" pitchFamily="2" charset="-122"/>
              <a:buChar char="•"/>
              <a:tabLst/>
            </a:pPr>
            <a:r>
              <a:rPr kumimoji="0" lang="en-US" altLang="zh-CN" sz="1200" b="0" i="0" u="none" strike="noStrike" cap="none" normalizeH="0" baseline="0" dirty="0" smtClean="0">
                <a:ln>
                  <a:noFill/>
                </a:ln>
                <a:solidFill>
                  <a:schemeClr val="bg1"/>
                </a:solidFill>
                <a:effectLst/>
                <a:latin typeface="华文细黑" pitchFamily="2" charset="-122"/>
                <a:ea typeface="华文细黑" pitchFamily="2" charset="-122"/>
              </a:rPr>
              <a:t> </a:t>
            </a:r>
            <a:r>
              <a:rPr kumimoji="0" lang="zh-CN" sz="1200" b="0" i="0" u="none" strike="noStrike" cap="none" normalizeH="0" baseline="0" dirty="0" smtClean="0">
                <a:ln>
                  <a:noFill/>
                </a:ln>
                <a:solidFill>
                  <a:schemeClr val="bg1"/>
                </a:solidFill>
                <a:effectLst/>
                <a:latin typeface="华文细黑" pitchFamily="2" charset="-122"/>
                <a:ea typeface="华文细黑" pitchFamily="2" charset="-122"/>
              </a:rPr>
              <a:t>告诉其他人</a:t>
            </a:r>
            <a:endParaRPr kumimoji="0" 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26" name="Line 24"/>
          <p:cNvSpPr>
            <a:spLocks noChangeShapeType="1"/>
          </p:cNvSpPr>
          <p:nvPr/>
        </p:nvSpPr>
        <p:spPr bwMode="auto">
          <a:xfrm>
            <a:off x="1978025" y="4637070"/>
            <a:ext cx="0" cy="1368425"/>
          </a:xfrm>
          <a:prstGeom prst="lin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27" name="Line 25"/>
          <p:cNvSpPr>
            <a:spLocks noChangeShapeType="1"/>
          </p:cNvSpPr>
          <p:nvPr/>
        </p:nvSpPr>
        <p:spPr bwMode="auto">
          <a:xfrm>
            <a:off x="1978025" y="6005495"/>
            <a:ext cx="6049963" cy="0"/>
          </a:xfrm>
          <a:prstGeom prst="lin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28" name="Line 26"/>
          <p:cNvSpPr>
            <a:spLocks noChangeShapeType="1"/>
          </p:cNvSpPr>
          <p:nvPr/>
        </p:nvSpPr>
        <p:spPr bwMode="auto">
          <a:xfrm flipV="1">
            <a:off x="8027988" y="5789595"/>
            <a:ext cx="0" cy="215900"/>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29" name="Line 27"/>
          <p:cNvSpPr>
            <a:spLocks noChangeShapeType="1"/>
          </p:cNvSpPr>
          <p:nvPr/>
        </p:nvSpPr>
        <p:spPr bwMode="auto">
          <a:xfrm>
            <a:off x="6083300" y="2476483"/>
            <a:ext cx="1871663" cy="0"/>
          </a:xfrm>
          <a:prstGeom prst="lin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0" name="Line 28"/>
          <p:cNvSpPr>
            <a:spLocks noChangeShapeType="1"/>
          </p:cNvSpPr>
          <p:nvPr/>
        </p:nvSpPr>
        <p:spPr bwMode="auto">
          <a:xfrm>
            <a:off x="7954963" y="2476483"/>
            <a:ext cx="1587" cy="1979612"/>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1" name="Line 29"/>
          <p:cNvSpPr>
            <a:spLocks noChangeShapeType="1"/>
          </p:cNvSpPr>
          <p:nvPr/>
        </p:nvSpPr>
        <p:spPr bwMode="auto">
          <a:xfrm flipH="1">
            <a:off x="5003800" y="3844908"/>
            <a:ext cx="2951163" cy="0"/>
          </a:xfrm>
          <a:prstGeom prst="lin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2" name="Line 30"/>
          <p:cNvSpPr>
            <a:spLocks noChangeShapeType="1"/>
          </p:cNvSpPr>
          <p:nvPr/>
        </p:nvSpPr>
        <p:spPr bwMode="auto">
          <a:xfrm flipV="1">
            <a:off x="5003800" y="3629008"/>
            <a:ext cx="0" cy="215900"/>
          </a:xfrm>
          <a:prstGeom prst="lin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3" name="Line 31"/>
          <p:cNvSpPr>
            <a:spLocks noChangeShapeType="1"/>
          </p:cNvSpPr>
          <p:nvPr/>
        </p:nvSpPr>
        <p:spPr bwMode="auto">
          <a:xfrm>
            <a:off x="5651500" y="1973245"/>
            <a:ext cx="360363" cy="0"/>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4" name="Line 32"/>
          <p:cNvSpPr>
            <a:spLocks noChangeShapeType="1"/>
          </p:cNvSpPr>
          <p:nvPr/>
        </p:nvSpPr>
        <p:spPr bwMode="auto">
          <a:xfrm flipV="1">
            <a:off x="1978025" y="1612883"/>
            <a:ext cx="0" cy="1295400"/>
          </a:xfrm>
          <a:prstGeom prst="lin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5" name="Line 33"/>
          <p:cNvSpPr>
            <a:spLocks noChangeShapeType="1"/>
          </p:cNvSpPr>
          <p:nvPr/>
        </p:nvSpPr>
        <p:spPr bwMode="auto">
          <a:xfrm>
            <a:off x="1978025" y="1612883"/>
            <a:ext cx="4537075" cy="0"/>
          </a:xfrm>
          <a:prstGeom prst="lin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6" name="Line 34"/>
          <p:cNvSpPr>
            <a:spLocks noChangeShapeType="1"/>
          </p:cNvSpPr>
          <p:nvPr/>
        </p:nvSpPr>
        <p:spPr bwMode="auto">
          <a:xfrm>
            <a:off x="6515100" y="1612883"/>
            <a:ext cx="0" cy="215900"/>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7" name="Line 35"/>
          <p:cNvSpPr>
            <a:spLocks noChangeShapeType="1"/>
          </p:cNvSpPr>
          <p:nvPr/>
        </p:nvSpPr>
        <p:spPr bwMode="auto">
          <a:xfrm flipH="1">
            <a:off x="5362575" y="4924408"/>
            <a:ext cx="1873250" cy="0"/>
          </a:xfrm>
          <a:prstGeom prst="line">
            <a:avLst/>
          </a:prstGeom>
          <a:noFill/>
          <a:ln w="38100">
            <a:solidFill>
              <a:schemeClr val="tx1"/>
            </a:solidFill>
            <a:prstDash val="sysDot"/>
            <a:round/>
            <a:headEnd type="oval" w="med" len="me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8" name="Line 36"/>
          <p:cNvSpPr>
            <a:spLocks noChangeShapeType="1"/>
          </p:cNvSpPr>
          <p:nvPr/>
        </p:nvSpPr>
        <p:spPr bwMode="auto">
          <a:xfrm>
            <a:off x="5722938" y="3413108"/>
            <a:ext cx="431800" cy="0"/>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39" name="Line 37"/>
          <p:cNvSpPr>
            <a:spLocks noChangeShapeType="1"/>
          </p:cNvSpPr>
          <p:nvPr/>
        </p:nvSpPr>
        <p:spPr bwMode="auto">
          <a:xfrm>
            <a:off x="2843213" y="3268645"/>
            <a:ext cx="1079500" cy="0"/>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40" name="Line 38"/>
          <p:cNvSpPr>
            <a:spLocks noChangeShapeType="1"/>
          </p:cNvSpPr>
          <p:nvPr/>
        </p:nvSpPr>
        <p:spPr bwMode="auto">
          <a:xfrm>
            <a:off x="2843213" y="3916345"/>
            <a:ext cx="935037" cy="0"/>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41" name="Line 39"/>
          <p:cNvSpPr>
            <a:spLocks noChangeShapeType="1"/>
          </p:cNvSpPr>
          <p:nvPr/>
        </p:nvSpPr>
        <p:spPr bwMode="auto">
          <a:xfrm>
            <a:off x="2843213" y="4492608"/>
            <a:ext cx="1008062" cy="0"/>
          </a:xfrm>
          <a:prstGeom prst="line">
            <a:avLst/>
          </a:prstGeom>
          <a:noFill/>
          <a:ln w="2857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latin typeface="华文细黑" pitchFamily="2" charset="-122"/>
              <a:ea typeface="华文细黑" pitchFamily="2" charset="-122"/>
            </a:endParaRPr>
          </a:p>
        </p:txBody>
      </p:sp>
      <p:sp>
        <p:nvSpPr>
          <p:cNvPr id="42" name="Rectangle 40"/>
          <p:cNvSpPr>
            <a:spLocks noChangeArrowheads="1"/>
          </p:cNvSpPr>
          <p:nvPr/>
        </p:nvSpPr>
        <p:spPr bwMode="auto">
          <a:xfrm>
            <a:off x="5940425" y="2584433"/>
            <a:ext cx="1079500" cy="360362"/>
          </a:xfrm>
          <a:prstGeom prst="rect">
            <a:avLst/>
          </a:prstGeom>
          <a:solidFill>
            <a:srgbClr val="006699"/>
          </a:solidFill>
          <a:ln w="381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华文细黑" pitchFamily="2" charset="-122"/>
                <a:ea typeface="华文细黑" pitchFamily="2" charset="-122"/>
              </a:rPr>
              <a:t>销售联络员</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cxnSp>
        <p:nvCxnSpPr>
          <p:cNvPr id="43" name="AutoShape 41"/>
          <p:cNvCxnSpPr>
            <a:cxnSpLocks noChangeShapeType="1"/>
          </p:cNvCxnSpPr>
          <p:nvPr/>
        </p:nvCxnSpPr>
        <p:spPr bwMode="auto">
          <a:xfrm flipV="1">
            <a:off x="5364163" y="3592495"/>
            <a:ext cx="1114425" cy="1081088"/>
          </a:xfrm>
          <a:prstGeom prst="bentConnector2">
            <a:avLst/>
          </a:prstGeom>
          <a:noFill/>
          <a:ln w="9525">
            <a:solidFill>
              <a:schemeClr val="tx1"/>
            </a:solidFill>
            <a:miter lim="800000"/>
            <a:headEnd/>
            <a:tailEnd type="triangle" w="med" len="med"/>
          </a:ln>
        </p:spPr>
      </p:cxnSp>
      <p:sp>
        <p:nvSpPr>
          <p:cNvPr id="44" name="Oval 42"/>
          <p:cNvSpPr>
            <a:spLocks noChangeArrowheads="1"/>
          </p:cNvSpPr>
          <p:nvPr/>
        </p:nvSpPr>
        <p:spPr bwMode="auto">
          <a:xfrm>
            <a:off x="5292725" y="2224070"/>
            <a:ext cx="792163" cy="1008063"/>
          </a:xfrm>
          <a:prstGeom prst="ellipse">
            <a:avLst/>
          </a:prstGeom>
          <a:solidFill>
            <a:srgbClr val="990099"/>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bg1"/>
                </a:solidFill>
                <a:effectLst/>
                <a:latin typeface="华文细黑" pitchFamily="2" charset="-122"/>
                <a:ea typeface="华文细黑" pitchFamily="2" charset="-122"/>
              </a:rPr>
              <a:t>购买</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pic>
        <p:nvPicPr>
          <p:cNvPr id="45" name="Picture 43"/>
          <p:cNvPicPr>
            <a:picLocks noChangeAspect="1" noChangeArrowheads="1"/>
          </p:cNvPicPr>
          <p:nvPr/>
        </p:nvPicPr>
        <p:blipFill>
          <a:blip r:embed="rId2" cstate="print"/>
          <a:srcRect t="15919" r="10237" b="6955"/>
          <a:stretch>
            <a:fillRect/>
          </a:stretch>
        </p:blipFill>
        <p:spPr bwMode="auto">
          <a:xfrm>
            <a:off x="7092950" y="3013058"/>
            <a:ext cx="1079500" cy="579437"/>
          </a:xfrm>
          <a:prstGeom prst="rect">
            <a:avLst/>
          </a:prstGeom>
          <a:noFill/>
          <a:ln w="9525">
            <a:noFill/>
            <a:miter lim="800000"/>
            <a:headEnd/>
            <a:tailEnd/>
          </a:ln>
        </p:spPr>
      </p:pic>
      <p:sp>
        <p:nvSpPr>
          <p:cNvPr id="46" name="Oval 44"/>
          <p:cNvSpPr>
            <a:spLocks noChangeArrowheads="1"/>
          </p:cNvSpPr>
          <p:nvPr/>
        </p:nvSpPr>
        <p:spPr bwMode="auto">
          <a:xfrm>
            <a:off x="7273925" y="2584433"/>
            <a:ext cx="144463" cy="144462"/>
          </a:xfrm>
          <a:prstGeom prst="ellipse">
            <a:avLst/>
          </a:prstGeom>
          <a:solidFill>
            <a:schemeClr val="tx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47" name="AutoShape 45"/>
          <p:cNvSpPr>
            <a:spLocks noChangeArrowheads="1"/>
          </p:cNvSpPr>
          <p:nvPr/>
        </p:nvSpPr>
        <p:spPr bwMode="auto">
          <a:xfrm>
            <a:off x="7235825" y="2690795"/>
            <a:ext cx="215900" cy="215900"/>
          </a:xfrm>
          <a:prstGeom prst="triangle">
            <a:avLst>
              <a:gd name="adj" fmla="val 50000"/>
            </a:avLst>
          </a:prstGeom>
          <a:solidFill>
            <a:schemeClr val="tx1"/>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pic>
        <p:nvPicPr>
          <p:cNvPr id="48" name="Picture 46">
            <a:hlinkClick r:id="rId3"/>
          </p:cNvPr>
          <p:cNvPicPr>
            <a:picLocks noChangeAspect="1" noChangeArrowheads="1"/>
          </p:cNvPicPr>
          <p:nvPr/>
        </p:nvPicPr>
        <p:blipFill>
          <a:blip r:embed="rId4" cstate="print"/>
          <a:srcRect/>
          <a:stretch>
            <a:fillRect/>
          </a:stretch>
        </p:blipFill>
        <p:spPr bwMode="auto">
          <a:xfrm>
            <a:off x="7092950" y="1863708"/>
            <a:ext cx="1008063" cy="576262"/>
          </a:xfrm>
          <a:prstGeom prst="rect">
            <a:avLst/>
          </a:prstGeom>
          <a:noFill/>
          <a:ln w="9525">
            <a:noFill/>
            <a:miter lim="800000"/>
            <a:headEnd/>
            <a:tailEnd/>
          </a:ln>
        </p:spPr>
      </p:pic>
      <p:sp>
        <p:nvSpPr>
          <p:cNvPr id="49" name="Text Box 47"/>
          <p:cNvSpPr txBox="1">
            <a:spLocks noChangeArrowheads="1"/>
          </p:cNvSpPr>
          <p:nvPr/>
        </p:nvSpPr>
        <p:spPr bwMode="auto">
          <a:xfrm>
            <a:off x="1258888" y="6113445"/>
            <a:ext cx="6408737"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1000"/>
              <a:buFont typeface="黑体" pitchFamily="2" charset="-122"/>
              <a:buChar char="•"/>
              <a:tabLst/>
            </a:pPr>
            <a:r>
              <a:rPr kumimoji="0" lang="zh-CN" altLang="zh-CN" sz="1200" b="0" i="0" u="none" strike="noStrike" cap="none" normalizeH="0" baseline="0" dirty="0" smtClean="0">
                <a:ln>
                  <a:noFill/>
                </a:ln>
                <a:solidFill>
                  <a:schemeClr val="tx1"/>
                </a:solidFill>
                <a:effectLst/>
                <a:latin typeface="华文细黑" pitchFamily="2" charset="-122"/>
                <a:ea typeface="华文细黑" pitchFamily="2" charset="-122"/>
              </a:rPr>
              <a:t> </a:t>
            </a:r>
            <a:r>
              <a:rPr kumimoji="0" lang="zh-CN" sz="1200" b="0" i="0" u="none" strike="noStrike" cap="none" normalizeH="0" baseline="0" dirty="0" smtClean="0">
                <a:ln>
                  <a:noFill/>
                </a:ln>
                <a:solidFill>
                  <a:schemeClr val="tx1"/>
                </a:solidFill>
                <a:effectLst/>
                <a:latin typeface="华文细黑" pitchFamily="2" charset="-122"/>
                <a:ea typeface="华文细黑" pitchFamily="2" charset="-122"/>
              </a:rPr>
              <a:t>选择有效的接触点，明确目标客户的</a:t>
            </a:r>
            <a:r>
              <a:rPr kumimoji="0" lang="en-US" altLang="zh-CN" sz="1200" b="0" i="0" u="none" strike="noStrike" cap="none" normalizeH="0" baseline="0" dirty="0" smtClean="0">
                <a:ln>
                  <a:noFill/>
                </a:ln>
                <a:solidFill>
                  <a:schemeClr val="tx1"/>
                </a:solidFill>
                <a:effectLst/>
                <a:latin typeface="华文细黑" pitchFamily="2" charset="-122"/>
                <a:ea typeface="华文细黑" pitchFamily="2" charset="-122"/>
              </a:rPr>
              <a:t>AISAS</a:t>
            </a:r>
            <a:r>
              <a:rPr kumimoji="0" lang="zh-CN" sz="1200" b="0" i="0" u="none" strike="noStrike" cap="none" normalizeH="0" baseline="0" dirty="0" smtClean="0">
                <a:ln>
                  <a:noFill/>
                </a:ln>
                <a:solidFill>
                  <a:schemeClr val="tx1"/>
                </a:solidFill>
                <a:effectLst/>
                <a:latin typeface="华文细黑" pitchFamily="2" charset="-122"/>
                <a:ea typeface="华文细黑" pitchFamily="2" charset="-122"/>
              </a:rPr>
              <a:t>路径</a:t>
            </a:r>
          </a:p>
          <a:p>
            <a:pPr marL="0" marR="0" lvl="0" indent="0" algn="l" defTabSz="914400" rtl="0" eaLnBrk="1" fontAlgn="base" latinLnBrk="0" hangingPunct="1">
              <a:lnSpc>
                <a:spcPct val="100000"/>
              </a:lnSpc>
              <a:spcBef>
                <a:spcPct val="0"/>
              </a:spcBef>
              <a:spcAft>
                <a:spcPct val="0"/>
              </a:spcAft>
              <a:buClr>
                <a:schemeClr val="tx1"/>
              </a:buClr>
              <a:buSzPts val="1000"/>
              <a:buFont typeface="黑体" pitchFamily="2" charset="-122"/>
              <a:buChar char="•"/>
              <a:tabLst/>
            </a:pPr>
            <a:r>
              <a:rPr kumimoji="0" lang="zh-CN" sz="1200" b="0" i="0" u="none" strike="noStrike" cap="none" normalizeH="0" baseline="0" dirty="0" smtClean="0">
                <a:ln>
                  <a:noFill/>
                </a:ln>
                <a:solidFill>
                  <a:schemeClr val="tx1"/>
                </a:solidFill>
                <a:effectLst/>
                <a:latin typeface="华文细黑" pitchFamily="2" charset="-122"/>
                <a:ea typeface="华文细黑" pitchFamily="2" charset="-122"/>
              </a:rPr>
              <a:t> 设计有效的传播活动，在每一个购买阶段施加影响，引导客户购买</a:t>
            </a:r>
          </a:p>
          <a:p>
            <a:pPr marL="0" marR="0" lvl="0" indent="0" algn="l" defTabSz="914400" rtl="0" eaLnBrk="1" fontAlgn="base" latinLnBrk="0" hangingPunct="1">
              <a:lnSpc>
                <a:spcPct val="100000"/>
              </a:lnSpc>
              <a:spcBef>
                <a:spcPct val="0"/>
              </a:spcBef>
              <a:spcAft>
                <a:spcPct val="0"/>
              </a:spcAft>
              <a:buClr>
                <a:schemeClr val="tx1"/>
              </a:buClr>
              <a:buSzPts val="1000"/>
              <a:buFont typeface="黑体" pitchFamily="2" charset="-122"/>
              <a:buChar char="•"/>
              <a:tabLst/>
            </a:pPr>
            <a:r>
              <a:rPr kumimoji="0" lang="zh-CN" sz="1200" b="0" i="0" u="none" strike="noStrike" cap="none" normalizeH="0" baseline="0" dirty="0" smtClean="0">
                <a:ln>
                  <a:noFill/>
                </a:ln>
                <a:solidFill>
                  <a:schemeClr val="tx1"/>
                </a:solidFill>
                <a:effectLst/>
                <a:latin typeface="华文细黑" pitchFamily="2" charset="-122"/>
                <a:ea typeface="华文细黑" pitchFamily="2" charset="-122"/>
              </a:rPr>
              <a:t> 评估和监测每个阶段的效果，指导下一步营销传播策略</a:t>
            </a:r>
            <a:endParaRPr kumimoji="0" lang="zh-CN" sz="2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50" name="Rectangle 48"/>
          <p:cNvSpPr>
            <a:spLocks noChangeArrowheads="1"/>
          </p:cNvSpPr>
          <p:nvPr/>
        </p:nvSpPr>
        <p:spPr bwMode="auto">
          <a:xfrm>
            <a:off x="7237413" y="3736958"/>
            <a:ext cx="1511300" cy="431800"/>
          </a:xfrm>
          <a:prstGeom prst="rect">
            <a:avLst/>
          </a:prstGeom>
          <a:solidFill>
            <a:srgbClr val="FF0000"/>
          </a:solidFill>
          <a:ln w="381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dirty="0" smtClean="0">
                <a:ln>
                  <a:noFill/>
                </a:ln>
                <a:solidFill>
                  <a:schemeClr val="tx1"/>
                </a:solidFill>
                <a:effectLst/>
                <a:latin typeface="华文细黑" pitchFamily="2" charset="-122"/>
                <a:ea typeface="华文细黑" pitchFamily="2" charset="-122"/>
              </a:rPr>
              <a:t>售后</a:t>
            </a:r>
            <a:r>
              <a:rPr kumimoji="0" lang="en-US" altLang="zh-CN" sz="1200" b="0" i="0" u="none" strike="noStrike" cap="none" normalizeH="0" baseline="0" dirty="0" smtClean="0">
                <a:ln>
                  <a:noFill/>
                </a:ln>
                <a:solidFill>
                  <a:schemeClr val="tx1"/>
                </a:solidFill>
                <a:effectLst/>
                <a:latin typeface="华文细黑" pitchFamily="2" charset="-122"/>
                <a:ea typeface="华文细黑" pitchFamily="2" charset="-122"/>
              </a:rPr>
              <a:t>CRM</a:t>
            </a:r>
            <a:br>
              <a:rPr kumimoji="0" lang="en-US" altLang="zh-CN" sz="1200" b="0" i="0" u="none" strike="noStrike" cap="none" normalizeH="0" baseline="0" dirty="0" smtClean="0">
                <a:ln>
                  <a:noFill/>
                </a:ln>
                <a:solidFill>
                  <a:schemeClr val="tx1"/>
                </a:solidFill>
                <a:effectLst/>
                <a:latin typeface="华文细黑" pitchFamily="2" charset="-122"/>
                <a:ea typeface="华文细黑" pitchFamily="2" charset="-122"/>
              </a:rPr>
            </a:br>
            <a:r>
              <a:rPr kumimoji="0" lang="zh-CN" sz="1200" b="0" i="0" u="none" strike="noStrike" cap="none" normalizeH="0" baseline="0" dirty="0" smtClean="0">
                <a:ln>
                  <a:noFill/>
                </a:ln>
                <a:solidFill>
                  <a:schemeClr val="tx1"/>
                </a:solidFill>
                <a:effectLst/>
                <a:latin typeface="华文细黑" pitchFamily="2" charset="-122"/>
                <a:ea typeface="华文细黑" pitchFamily="2" charset="-122"/>
              </a:rPr>
              <a:t>关系维护</a:t>
            </a:r>
            <a:endParaRPr kumimoji="0" 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51" name="Rectangle 49"/>
          <p:cNvSpPr>
            <a:spLocks noChangeArrowheads="1"/>
          </p:cNvSpPr>
          <p:nvPr/>
        </p:nvSpPr>
        <p:spPr bwMode="auto">
          <a:xfrm>
            <a:off x="5940425" y="4024295"/>
            <a:ext cx="1079500" cy="360363"/>
          </a:xfrm>
          <a:prstGeom prst="rect">
            <a:avLst/>
          </a:prstGeom>
          <a:solidFill>
            <a:srgbClr val="FF0000"/>
          </a:solidFill>
          <a:ln w="381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华文细黑" pitchFamily="2" charset="-122"/>
                <a:ea typeface="华文细黑" pitchFamily="2" charset="-122"/>
              </a:rPr>
              <a:t>集成商等</a:t>
            </a:r>
            <a:br>
              <a:rPr kumimoji="0" lang="zh-CN" sz="1200" b="0" i="0" u="none" strike="noStrike" cap="none" normalizeH="0" baseline="0" smtClean="0">
                <a:ln>
                  <a:noFill/>
                </a:ln>
                <a:solidFill>
                  <a:schemeClr val="tx1"/>
                </a:solidFill>
                <a:effectLst/>
                <a:latin typeface="华文细黑" pitchFamily="2" charset="-122"/>
                <a:ea typeface="华文细黑" pitchFamily="2" charset="-122"/>
              </a:rPr>
            </a:br>
            <a:r>
              <a:rPr kumimoji="0" lang="zh-CN" sz="1200" b="0" i="0" u="none" strike="noStrike" cap="none" normalizeH="0" baseline="0" smtClean="0">
                <a:ln>
                  <a:noFill/>
                </a:ln>
                <a:solidFill>
                  <a:schemeClr val="tx1"/>
                </a:solidFill>
                <a:effectLst/>
                <a:latin typeface="华文细黑" pitchFamily="2" charset="-122"/>
                <a:ea typeface="华文细黑" pitchFamily="2" charset="-122"/>
              </a:rPr>
              <a:t>其他渠道</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52" name="Rectangle 50"/>
          <p:cNvSpPr txBox="1">
            <a:spLocks noChangeArrowheads="1"/>
          </p:cNvSpPr>
          <p:nvPr/>
        </p:nvSpPr>
        <p:spPr bwMode="auto">
          <a:xfrm>
            <a:off x="457200" y="265113"/>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smtClean="0">
                <a:ln>
                  <a:noFill/>
                </a:ln>
                <a:solidFill>
                  <a:schemeClr val="tx2"/>
                </a:solidFill>
                <a:effectLst/>
                <a:uLnTx/>
                <a:uFillTx/>
                <a:latin typeface="华文细黑" pitchFamily="2" charset="-122"/>
                <a:ea typeface="华文细黑" pitchFamily="2" charset="-122"/>
                <a:cs typeface="+mj-cs"/>
              </a:rPr>
              <a:t>AISAS®</a:t>
            </a:r>
            <a:r>
              <a:rPr kumimoji="0" lang="zh-CN" sz="2800" b="1" i="0" u="none" strike="noStrike" kern="1200" cap="none" spc="0" normalizeH="0" baseline="0" noProof="0" dirty="0" smtClean="0">
                <a:ln>
                  <a:noFill/>
                </a:ln>
                <a:solidFill>
                  <a:schemeClr val="tx2"/>
                </a:solidFill>
                <a:effectLst/>
                <a:uLnTx/>
                <a:uFillTx/>
                <a:latin typeface="华文细黑" pitchFamily="2" charset="-122"/>
                <a:ea typeface="华文细黑" pitchFamily="2" charset="-122"/>
                <a:cs typeface="+mj-cs"/>
              </a:rPr>
              <a:t>和接触点的相互关系图</a:t>
            </a:r>
          </a:p>
        </p:txBody>
      </p:sp>
      <p:sp>
        <p:nvSpPr>
          <p:cNvPr id="53" name="Text Box 51"/>
          <p:cNvSpPr txBox="1">
            <a:spLocks noChangeArrowheads="1"/>
          </p:cNvSpPr>
          <p:nvPr/>
        </p:nvSpPr>
        <p:spPr bwMode="auto">
          <a:xfrm>
            <a:off x="463550" y="1169970"/>
            <a:ext cx="1079500" cy="3667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华文细黑" pitchFamily="2" charset="-122"/>
                <a:ea typeface="华文细黑" pitchFamily="2" charset="-122"/>
              </a:rPr>
              <a:t>ttention</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54" name="Text Box 52"/>
          <p:cNvSpPr txBox="1">
            <a:spLocks noChangeArrowheads="1"/>
          </p:cNvSpPr>
          <p:nvPr/>
        </p:nvSpPr>
        <p:spPr bwMode="auto">
          <a:xfrm>
            <a:off x="2149475" y="1157270"/>
            <a:ext cx="1079500" cy="3667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华文细黑" pitchFamily="2" charset="-122"/>
                <a:ea typeface="华文细黑" pitchFamily="2" charset="-122"/>
              </a:rPr>
              <a:t>nterest</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55" name="Text Box 53"/>
          <p:cNvSpPr txBox="1">
            <a:spLocks noChangeArrowheads="1"/>
          </p:cNvSpPr>
          <p:nvPr/>
        </p:nvSpPr>
        <p:spPr bwMode="auto">
          <a:xfrm>
            <a:off x="3959225" y="1144570"/>
            <a:ext cx="1079500" cy="3667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华文细黑" pitchFamily="2" charset="-122"/>
                <a:ea typeface="华文细黑" pitchFamily="2" charset="-122"/>
              </a:rPr>
              <a:t>earch</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56" name="Text Box 54"/>
          <p:cNvSpPr txBox="1">
            <a:spLocks noChangeArrowheads="1"/>
          </p:cNvSpPr>
          <p:nvPr/>
        </p:nvSpPr>
        <p:spPr bwMode="auto">
          <a:xfrm>
            <a:off x="5686425" y="1144570"/>
            <a:ext cx="1079500" cy="3667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华文细黑" pitchFamily="2" charset="-122"/>
                <a:ea typeface="华文细黑" pitchFamily="2" charset="-122"/>
              </a:rPr>
              <a:t>ction</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endParaRPr>
          </a:p>
        </p:txBody>
      </p:sp>
      <p:sp>
        <p:nvSpPr>
          <p:cNvPr id="57" name="Text Box 55"/>
          <p:cNvSpPr txBox="1">
            <a:spLocks noChangeArrowheads="1"/>
          </p:cNvSpPr>
          <p:nvPr/>
        </p:nvSpPr>
        <p:spPr bwMode="auto">
          <a:xfrm>
            <a:off x="7464425" y="1144570"/>
            <a:ext cx="1079500" cy="3667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华文细黑" pitchFamily="2" charset="-122"/>
                <a:ea typeface="华文细黑" pitchFamily="2" charset="-122"/>
              </a:rPr>
              <a:t>hare</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2" cstate="print"/>
          <a:srcRect/>
          <a:stretch>
            <a:fillRect/>
          </a:stretch>
        </p:blipFill>
        <p:spPr bwMode="auto">
          <a:xfrm>
            <a:off x="714348" y="3612618"/>
            <a:ext cx="2714644" cy="774098"/>
          </a:xfrm>
          <a:prstGeom prst="rect">
            <a:avLst/>
          </a:prstGeom>
          <a:noFill/>
          <a:ln w="9525">
            <a:noFill/>
            <a:miter lim="800000"/>
            <a:headEnd/>
            <a:tailEnd/>
          </a:ln>
          <a:effectLst/>
        </p:spPr>
      </p:pic>
      <p:sp>
        <p:nvSpPr>
          <p:cNvPr id="3" name="Rectangle 2"/>
          <p:cNvSpPr txBox="1">
            <a:spLocks noChangeArrowheads="1"/>
          </p:cNvSpPr>
          <p:nvPr/>
        </p:nvSpPr>
        <p:spPr>
          <a:xfrm>
            <a:off x="4857752" y="3429000"/>
            <a:ext cx="4286248" cy="1000132"/>
          </a:xfrm>
          <a:prstGeom prst="rect">
            <a:avLst/>
          </a:prstGeom>
        </p:spPr>
        <p:txBody>
          <a:bodyPr vert="horz" lIns="91440" tIns="45720" rIns="91440" bIns="45720" rtlCol="0" anchor="ctr">
            <a:noAutofit/>
          </a:bodyPr>
          <a:lstStyle/>
          <a:p>
            <a:pPr lvl="0" algn="ctr">
              <a:spcBef>
                <a:spcPct val="0"/>
              </a:spcBef>
            </a:pPr>
            <a:r>
              <a:rPr kumimoji="0" lang="zh-CN" altLang="en-US" sz="60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罗兰贝格</a:t>
            </a:r>
            <a:endParaRPr kumimoji="0" lang="en-US" altLang="en-US" sz="7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428604"/>
            <a:ext cx="8072494" cy="707886"/>
          </a:xfrm>
          <a:prstGeom prst="rect">
            <a:avLst/>
          </a:prstGeom>
        </p:spPr>
        <p:txBody>
          <a:bodyPr wrap="square">
            <a:spAutoFit/>
          </a:bodyPr>
          <a:lstStyle/>
          <a:p>
            <a:r>
              <a:rPr lang="zh-CN" altLang="en-US" sz="2000" b="1" dirty="0" smtClean="0">
                <a:latin typeface="华文细黑" pitchFamily="2" charset="-122"/>
                <a:ea typeface="华文细黑" pitchFamily="2" charset="-122"/>
              </a:rPr>
              <a:t>消费者的需求和价值取向可以从消费欲望的强烈程度以及需求的</a:t>
            </a:r>
            <a:endParaRPr lang="en-US" altLang="zh-CN" sz="2000" b="1" dirty="0" smtClean="0">
              <a:latin typeface="华文细黑" pitchFamily="2" charset="-122"/>
              <a:ea typeface="华文细黑" pitchFamily="2" charset="-122"/>
            </a:endParaRPr>
          </a:p>
          <a:p>
            <a:r>
              <a:rPr lang="zh-CN" altLang="en-US" sz="2000" b="1" dirty="0" smtClean="0">
                <a:solidFill>
                  <a:srgbClr val="FF0000"/>
                </a:solidFill>
                <a:latin typeface="华文细黑" pitchFamily="2" charset="-122"/>
                <a:ea typeface="华文细黑" pitchFamily="2" charset="-122"/>
              </a:rPr>
              <a:t>理性</a:t>
            </a:r>
            <a:r>
              <a:rPr lang="en-US" altLang="zh-CN" sz="2000" b="1" dirty="0" smtClean="0">
                <a:solidFill>
                  <a:srgbClr val="FF0000"/>
                </a:solidFill>
                <a:latin typeface="华文细黑" pitchFamily="2" charset="-122"/>
                <a:ea typeface="华文细黑" pitchFamily="2" charset="-122"/>
              </a:rPr>
              <a:t>/</a:t>
            </a:r>
            <a:r>
              <a:rPr lang="zh-CN" altLang="en-US" sz="2000" b="1" dirty="0" smtClean="0">
                <a:solidFill>
                  <a:srgbClr val="FF0000"/>
                </a:solidFill>
                <a:latin typeface="华文细黑" pitchFamily="2" charset="-122"/>
                <a:ea typeface="华文细黑" pitchFamily="2" charset="-122"/>
              </a:rPr>
              <a:t>感性</a:t>
            </a:r>
            <a:r>
              <a:rPr lang="zh-CN" altLang="en-US" sz="2000" b="1" dirty="0" smtClean="0">
                <a:latin typeface="华文细黑" pitchFamily="2" charset="-122"/>
                <a:ea typeface="华文细黑" pitchFamily="2" charset="-122"/>
              </a:rPr>
              <a:t>两个角度去理解</a:t>
            </a:r>
            <a:endParaRPr lang="zh-CN" altLang="en-US" sz="2000" b="1" dirty="0">
              <a:latin typeface="华文细黑" pitchFamily="2" charset="-122"/>
              <a:ea typeface="华文细黑" pitchFamily="2" charset="-122"/>
            </a:endParaRPr>
          </a:p>
        </p:txBody>
      </p:sp>
      <p:pic>
        <p:nvPicPr>
          <p:cNvPr id="53249" name="Picture 1"/>
          <p:cNvPicPr>
            <a:picLocks noChangeAspect="1" noChangeArrowheads="1"/>
          </p:cNvPicPr>
          <p:nvPr/>
        </p:nvPicPr>
        <p:blipFill>
          <a:blip r:embed="rId2" cstate="print"/>
          <a:srcRect/>
          <a:stretch>
            <a:fillRect/>
          </a:stretch>
        </p:blipFill>
        <p:spPr bwMode="auto">
          <a:xfrm>
            <a:off x="780869" y="1571612"/>
            <a:ext cx="7582262"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cstate="print"/>
          <a:srcRect t="8923"/>
          <a:stretch>
            <a:fillRect/>
          </a:stretch>
        </p:blipFill>
        <p:spPr bwMode="auto">
          <a:xfrm>
            <a:off x="714348" y="2071678"/>
            <a:ext cx="7896250" cy="3643338"/>
          </a:xfrm>
          <a:prstGeom prst="rect">
            <a:avLst/>
          </a:prstGeom>
          <a:noFill/>
          <a:ln w="9525">
            <a:noFill/>
            <a:miter lim="800000"/>
            <a:headEnd/>
            <a:tailEnd/>
          </a:ln>
          <a:effectLst/>
        </p:spPr>
      </p:pic>
      <p:sp>
        <p:nvSpPr>
          <p:cNvPr id="4" name="矩形 3"/>
          <p:cNvSpPr/>
          <p:nvPr/>
        </p:nvSpPr>
        <p:spPr>
          <a:xfrm>
            <a:off x="500034" y="428604"/>
            <a:ext cx="8072494" cy="400110"/>
          </a:xfrm>
          <a:prstGeom prst="rect">
            <a:avLst/>
          </a:prstGeom>
        </p:spPr>
        <p:txBody>
          <a:bodyPr wrap="square">
            <a:spAutoFit/>
          </a:bodyPr>
          <a:lstStyle/>
          <a:p>
            <a:r>
              <a:rPr lang="zh-CN" altLang="en-US" sz="2000" b="1" dirty="0" smtClean="0">
                <a:latin typeface="华文细黑" pitchFamily="2" charset="-122"/>
                <a:ea typeface="华文细黑" pitchFamily="2" charset="-122"/>
              </a:rPr>
              <a:t>四个区域界定了不同的消费者价值取向</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2" cstate="print"/>
          <a:srcRect/>
          <a:stretch>
            <a:fillRect/>
          </a:stretch>
        </p:blipFill>
        <p:spPr bwMode="auto">
          <a:xfrm>
            <a:off x="1071538" y="1500174"/>
            <a:ext cx="7181850" cy="3971925"/>
          </a:xfrm>
          <a:prstGeom prst="rect">
            <a:avLst/>
          </a:prstGeom>
          <a:noFill/>
          <a:ln w="9525">
            <a:noFill/>
            <a:miter lim="800000"/>
            <a:headEnd/>
            <a:tailEnd/>
          </a:ln>
          <a:effectLst/>
        </p:spPr>
      </p:pic>
      <p:sp>
        <p:nvSpPr>
          <p:cNvPr id="3" name="矩形 2"/>
          <p:cNvSpPr/>
          <p:nvPr/>
        </p:nvSpPr>
        <p:spPr>
          <a:xfrm>
            <a:off x="5214942" y="5786454"/>
            <a:ext cx="3581430" cy="338554"/>
          </a:xfrm>
          <a:prstGeom prst="rect">
            <a:avLst/>
          </a:prstGeom>
        </p:spPr>
        <p:txBody>
          <a:bodyPr wrap="none">
            <a:spAutoFit/>
          </a:bodyPr>
          <a:lstStyle/>
          <a:p>
            <a:r>
              <a:rPr lang="zh-CN" altLang="en-US" sz="1600" b="1" dirty="0" smtClean="0">
                <a:latin typeface="华文细黑" pitchFamily="2" charset="-122"/>
                <a:ea typeface="华文细黑" pitchFamily="2" charset="-122"/>
              </a:rPr>
              <a:t>个价值元素分布在</a:t>
            </a:r>
            <a:r>
              <a:rPr lang="en-US" altLang="zh-CN" sz="1600" b="1" dirty="0" smtClean="0">
                <a:latin typeface="华文细黑" pitchFamily="2" charset="-122"/>
                <a:ea typeface="华文细黑" pitchFamily="2" charset="-122"/>
              </a:rPr>
              <a:t>6</a:t>
            </a:r>
            <a:r>
              <a:rPr lang="zh-CN" altLang="en-US" sz="1600" b="1" dirty="0" smtClean="0">
                <a:latin typeface="华文细黑" pitchFamily="2" charset="-122"/>
                <a:ea typeface="华文细黑" pitchFamily="2" charset="-122"/>
              </a:rPr>
              <a:t>个不同的价值区域</a:t>
            </a:r>
            <a:endParaRPr lang="zh-CN" altLang="en-US" sz="1600" dirty="0">
              <a:latin typeface="华文细黑" pitchFamily="2" charset="-122"/>
              <a:ea typeface="华文细黑" pitchFamily="2" charset="-122"/>
            </a:endParaRPr>
          </a:p>
        </p:txBody>
      </p:sp>
      <p:sp>
        <p:nvSpPr>
          <p:cNvPr id="4" name="矩形 3"/>
          <p:cNvSpPr/>
          <p:nvPr/>
        </p:nvSpPr>
        <p:spPr>
          <a:xfrm>
            <a:off x="4286248" y="5786454"/>
            <a:ext cx="766557" cy="369332"/>
          </a:xfrm>
          <a:prstGeom prst="rect">
            <a:avLst/>
          </a:prstGeom>
        </p:spPr>
        <p:txBody>
          <a:bodyPr wrap="none">
            <a:spAutoFit/>
          </a:bodyPr>
          <a:lstStyle/>
          <a:p>
            <a:r>
              <a:rPr lang="en-US" altLang="zh-CN" b="1" dirty="0" smtClean="0">
                <a:solidFill>
                  <a:srgbClr val="FF0000"/>
                </a:solidFill>
                <a:latin typeface="华文细黑" pitchFamily="2" charset="-122"/>
                <a:ea typeface="华文细黑" pitchFamily="2" charset="-122"/>
              </a:rPr>
              <a:t>19+1</a:t>
            </a:r>
            <a:r>
              <a:rPr lang="en-US" altLang="zh-CN" b="1" dirty="0" smtClean="0">
                <a:latin typeface="华文细黑" pitchFamily="2" charset="-122"/>
                <a:ea typeface="华文细黑" pitchFamily="2" charset="-122"/>
              </a:rPr>
              <a:t> </a:t>
            </a:r>
            <a:endParaRPr lang="zh-CN" altLang="en-US" dirty="0"/>
          </a:p>
        </p:txBody>
      </p:sp>
      <p:sp>
        <p:nvSpPr>
          <p:cNvPr id="5" name="椭圆 4"/>
          <p:cNvSpPr/>
          <p:nvPr/>
        </p:nvSpPr>
        <p:spPr>
          <a:xfrm>
            <a:off x="4071934" y="5643578"/>
            <a:ext cx="1143008" cy="64294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0034" y="428604"/>
            <a:ext cx="8072494" cy="707886"/>
          </a:xfrm>
          <a:prstGeom prst="rect">
            <a:avLst/>
          </a:prstGeom>
        </p:spPr>
        <p:txBody>
          <a:bodyPr wrap="square">
            <a:spAutoFit/>
          </a:bodyPr>
          <a:lstStyle/>
          <a:p>
            <a:r>
              <a:rPr lang="zh-CN" altLang="en-US" sz="2000" b="1" dirty="0" smtClean="0">
                <a:latin typeface="华文细黑" pitchFamily="2" charset="-122"/>
                <a:ea typeface="华文细黑" pitchFamily="2" charset="-122"/>
              </a:rPr>
              <a:t>通过具体的量化调查和心理分析来挖掘消费者购买行为背后的潜在消费心理，发掘了</a:t>
            </a:r>
            <a:r>
              <a:rPr lang="en-US" altLang="zh-CN" sz="2000" b="1" dirty="0" smtClean="0">
                <a:latin typeface="华文细黑" pitchFamily="2" charset="-122"/>
                <a:ea typeface="华文细黑" pitchFamily="2" charset="-122"/>
              </a:rPr>
              <a:t>19</a:t>
            </a:r>
            <a:r>
              <a:rPr lang="zh-CN" altLang="en-US" sz="2000" b="1" dirty="0" smtClean="0">
                <a:latin typeface="华文细黑" pitchFamily="2" charset="-122"/>
                <a:ea typeface="华文细黑" pitchFamily="2" charset="-122"/>
              </a:rPr>
              <a:t>个需求元素</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cstate="print"/>
          <a:srcRect/>
          <a:stretch>
            <a:fillRect/>
          </a:stretch>
        </p:blipFill>
        <p:spPr bwMode="auto">
          <a:xfrm>
            <a:off x="1428728" y="1571612"/>
            <a:ext cx="6191250" cy="4010025"/>
          </a:xfrm>
          <a:prstGeom prst="rect">
            <a:avLst/>
          </a:prstGeom>
          <a:noFill/>
          <a:ln w="9525">
            <a:noFill/>
            <a:miter lim="800000"/>
            <a:headEnd/>
            <a:tailEnd/>
          </a:ln>
          <a:effectLst/>
        </p:spPr>
      </p:pic>
      <p:sp>
        <p:nvSpPr>
          <p:cNvPr id="4" name="矩形 3"/>
          <p:cNvSpPr/>
          <p:nvPr/>
        </p:nvSpPr>
        <p:spPr>
          <a:xfrm>
            <a:off x="500034" y="428604"/>
            <a:ext cx="8429684" cy="400110"/>
          </a:xfrm>
          <a:prstGeom prst="rect">
            <a:avLst/>
          </a:prstGeom>
        </p:spPr>
        <p:txBody>
          <a:bodyPr wrap="square">
            <a:spAutoFit/>
          </a:bodyPr>
          <a:lstStyle/>
          <a:p>
            <a:r>
              <a:rPr lang="zh-CN" altLang="en-US" sz="2000" b="1" dirty="0" smtClean="0">
                <a:latin typeface="华文细黑" pitchFamily="2" charset="-122"/>
                <a:ea typeface="华文细黑" pitchFamily="2" charset="-122"/>
              </a:rPr>
              <a:t>基于</a:t>
            </a:r>
            <a:r>
              <a:rPr lang="en-US" altLang="zh-CN" sz="2000" b="1" dirty="0" smtClean="0">
                <a:latin typeface="华文细黑" pitchFamily="2" charset="-122"/>
                <a:ea typeface="华文细黑" pitchFamily="2" charset="-122"/>
              </a:rPr>
              <a:t>19</a:t>
            </a:r>
            <a:r>
              <a:rPr lang="zh-CN" altLang="en-US" sz="2000" b="1" dirty="0" smtClean="0">
                <a:latin typeface="华文细黑" pitchFamily="2" charset="-122"/>
                <a:ea typeface="华文细黑" pitchFamily="2" charset="-122"/>
              </a:rPr>
              <a:t>个元素构建了</a:t>
            </a:r>
            <a:r>
              <a:rPr lang="en-US" altLang="zh-CN" sz="2000" b="1" dirty="0" smtClean="0">
                <a:latin typeface="华文细黑" pitchFamily="2" charset="-122"/>
                <a:ea typeface="华文细黑" pitchFamily="2" charset="-122"/>
              </a:rPr>
              <a:t>Profiler</a:t>
            </a:r>
            <a:r>
              <a:rPr lang="zh-CN" altLang="en-US" sz="2000" b="1" dirty="0" smtClean="0">
                <a:latin typeface="华文细黑" pitchFamily="2" charset="-122"/>
                <a:ea typeface="华文细黑" pitchFamily="2" charset="-122"/>
              </a:rPr>
              <a:t>分析工具，这些元素将分布在</a:t>
            </a:r>
            <a:r>
              <a:rPr lang="en-US" altLang="zh-CN" sz="2000" b="1" dirty="0" smtClean="0">
                <a:latin typeface="华文细黑" pitchFamily="2" charset="-122"/>
                <a:ea typeface="华文细黑" pitchFamily="2" charset="-122"/>
              </a:rPr>
              <a:t>6</a:t>
            </a:r>
            <a:r>
              <a:rPr lang="zh-CN" altLang="en-US" sz="2000" b="1" dirty="0" smtClean="0">
                <a:latin typeface="华文细黑" pitchFamily="2" charset="-122"/>
                <a:ea typeface="华文细黑" pitchFamily="2" charset="-122"/>
              </a:rPr>
              <a:t>个价值区域</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罗兰贝格的消费者价值元素分布图 - 皮皮米菲兔 - 生活也是大事业"/>
          <p:cNvPicPr>
            <a:picLocks noChangeAspect="1" noChangeArrowheads="1"/>
          </p:cNvPicPr>
          <p:nvPr/>
        </p:nvPicPr>
        <p:blipFill>
          <a:blip r:embed="rId2" cstate="print"/>
          <a:srcRect/>
          <a:stretch>
            <a:fillRect/>
          </a:stretch>
        </p:blipFill>
        <p:spPr bwMode="auto">
          <a:xfrm>
            <a:off x="2214546" y="1785926"/>
            <a:ext cx="4214842" cy="4125588"/>
          </a:xfrm>
          <a:prstGeom prst="rect">
            <a:avLst/>
          </a:prstGeom>
          <a:noFill/>
        </p:spPr>
      </p:pic>
      <p:sp>
        <p:nvSpPr>
          <p:cNvPr id="8" name="矩形 7"/>
          <p:cNvSpPr/>
          <p:nvPr/>
        </p:nvSpPr>
        <p:spPr>
          <a:xfrm>
            <a:off x="428596" y="642918"/>
            <a:ext cx="4160113" cy="400110"/>
          </a:xfrm>
          <a:prstGeom prst="rect">
            <a:avLst/>
          </a:prstGeom>
        </p:spPr>
        <p:txBody>
          <a:bodyPr wrap="none">
            <a:spAutoFit/>
          </a:bodyPr>
          <a:lstStyle/>
          <a:p>
            <a:pPr latinLnBrk="1"/>
            <a:r>
              <a:rPr lang="zh-CN" altLang="en-US" sz="2000" b="1" dirty="0" smtClean="0">
                <a:latin typeface="华文细黑" pitchFamily="2" charset="-122"/>
                <a:ea typeface="华文细黑" pitchFamily="2" charset="-122"/>
              </a:rPr>
              <a:t>罗兰贝格的消费者价值元素分布图  </a:t>
            </a:r>
            <a:endParaRPr lang="zh-CN" altLang="en-US" sz="2000" b="1"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1285860"/>
            <a:ext cx="5929322" cy="369332"/>
          </a:xfrm>
          <a:prstGeom prst="rect">
            <a:avLst/>
          </a:prstGeom>
          <a:noFill/>
        </p:spPr>
        <p:txBody>
          <a:bodyPr wrap="square" rtlCol="0">
            <a:spAutoFit/>
          </a:bodyPr>
          <a:lstStyle/>
          <a:p>
            <a:r>
              <a:rPr lang="zh-CN" altLang="en-US" dirty="0" smtClean="0">
                <a:latin typeface="华文细黑" pitchFamily="2" charset="-122"/>
                <a:ea typeface="华文细黑" pitchFamily="2" charset="-122"/>
              </a:rPr>
              <a:t>在这个行业，有无数先哲为我们开辟了理论，总结了思想。</a:t>
            </a:r>
            <a:endParaRPr lang="zh-CN" altLang="en-US" dirty="0">
              <a:latin typeface="华文细黑" pitchFamily="2" charset="-122"/>
              <a:ea typeface="华文细黑" pitchFamily="2" charset="-122"/>
            </a:endParaRPr>
          </a:p>
        </p:txBody>
      </p:sp>
      <p:sp>
        <p:nvSpPr>
          <p:cNvPr id="6" name="TextBox 5"/>
          <p:cNvSpPr txBox="1"/>
          <p:nvPr/>
        </p:nvSpPr>
        <p:spPr>
          <a:xfrm>
            <a:off x="857224" y="1891247"/>
            <a:ext cx="2286016" cy="923330"/>
          </a:xfrm>
          <a:prstGeom prst="rect">
            <a:avLst/>
          </a:prstGeom>
          <a:noFill/>
        </p:spPr>
        <p:txBody>
          <a:bodyPr wrap="square" rtlCol="0">
            <a:spAutoFit/>
          </a:bodyPr>
          <a:lstStyle/>
          <a:p>
            <a:r>
              <a:rPr lang="zh-CN" altLang="en-US" sz="3600" b="1" spc="300" dirty="0" smtClean="0">
                <a:latin typeface="微软雅黑" pitchFamily="34" charset="-122"/>
                <a:ea typeface="微软雅黑" pitchFamily="34" charset="-122"/>
              </a:rPr>
              <a:t>向</a:t>
            </a:r>
            <a:r>
              <a:rPr lang="zh-CN" altLang="en-US" sz="5400" b="1" spc="300" dirty="0" smtClean="0">
                <a:latin typeface="微软雅黑" pitchFamily="34" charset="-122"/>
                <a:ea typeface="微软雅黑" pitchFamily="34" charset="-122"/>
              </a:rPr>
              <a:t>大师</a:t>
            </a:r>
            <a:endParaRPr lang="en-US" altLang="zh-CN" sz="3600" b="1" spc="300" dirty="0" smtClean="0">
              <a:latin typeface="微软雅黑" pitchFamily="34" charset="-122"/>
              <a:ea typeface="微软雅黑" pitchFamily="34" charset="-122"/>
            </a:endParaRPr>
          </a:p>
        </p:txBody>
      </p:sp>
      <p:sp>
        <p:nvSpPr>
          <p:cNvPr id="7" name="矩形 6"/>
          <p:cNvSpPr/>
          <p:nvPr/>
        </p:nvSpPr>
        <p:spPr>
          <a:xfrm>
            <a:off x="785786" y="2534189"/>
            <a:ext cx="2236510" cy="1323439"/>
          </a:xfrm>
          <a:prstGeom prst="rect">
            <a:avLst/>
          </a:prstGeom>
        </p:spPr>
        <p:txBody>
          <a:bodyPr wrap="none">
            <a:spAutoFit/>
          </a:bodyPr>
          <a:lstStyle/>
          <a:p>
            <a:r>
              <a:rPr lang="zh-CN" altLang="en-US" sz="8000" b="1" dirty="0" smtClean="0">
                <a:solidFill>
                  <a:srgbClr val="FF0000"/>
                </a:solidFill>
                <a:latin typeface="微软雅黑" pitchFamily="34" charset="-122"/>
                <a:ea typeface="微软雅黑" pitchFamily="34" charset="-122"/>
              </a:rPr>
              <a:t>致敬</a:t>
            </a:r>
            <a:endParaRPr lang="zh-CN" altLang="en-US" sz="8000" b="1" dirty="0">
              <a:solidFill>
                <a:srgbClr val="FF0000"/>
              </a:solidFill>
              <a:latin typeface="微软雅黑" pitchFamily="34" charset="-122"/>
              <a:ea typeface="微软雅黑" pitchFamily="34" charset="-122"/>
            </a:endParaRPr>
          </a:p>
        </p:txBody>
      </p:sp>
      <p:pic>
        <p:nvPicPr>
          <p:cNvPr id="1028" name="Picture 4"/>
          <p:cNvPicPr>
            <a:picLocks noChangeAspect="1" noChangeArrowheads="1"/>
          </p:cNvPicPr>
          <p:nvPr/>
        </p:nvPicPr>
        <p:blipFill>
          <a:blip r:embed="rId2" cstate="print"/>
          <a:srcRect/>
          <a:stretch>
            <a:fillRect/>
          </a:stretch>
        </p:blipFill>
        <p:spPr bwMode="auto">
          <a:xfrm>
            <a:off x="3508116" y="3286148"/>
            <a:ext cx="3492776" cy="2643182"/>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6357950" y="1354394"/>
            <a:ext cx="2428892" cy="264611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7000892" y="4173770"/>
            <a:ext cx="2143140" cy="2684230"/>
          </a:xfrm>
          <a:prstGeom prst="rect">
            <a:avLst/>
          </a:prstGeom>
          <a:noFill/>
          <a:ln w="9525">
            <a:noFill/>
            <a:miter lim="800000"/>
            <a:headEnd/>
            <a:tailEnd/>
          </a:ln>
          <a:effectLst/>
        </p:spPr>
      </p:pic>
      <p:sp>
        <p:nvSpPr>
          <p:cNvPr id="11" name="TextBox 10"/>
          <p:cNvSpPr txBox="1"/>
          <p:nvPr/>
        </p:nvSpPr>
        <p:spPr>
          <a:xfrm>
            <a:off x="2071670" y="5643578"/>
            <a:ext cx="1428760" cy="307777"/>
          </a:xfrm>
          <a:prstGeom prst="rect">
            <a:avLst/>
          </a:prstGeom>
          <a:noFill/>
        </p:spPr>
        <p:txBody>
          <a:bodyPr wrap="square" rtlCol="0">
            <a:spAutoFit/>
          </a:bodyPr>
          <a:lstStyle/>
          <a:p>
            <a:r>
              <a:rPr lang="zh-CN" altLang="en-US" sz="1400" dirty="0" smtClean="0">
                <a:latin typeface="华文细黑" pitchFamily="2" charset="-122"/>
                <a:ea typeface="华文细黑" pitchFamily="2" charset="-122"/>
              </a:rPr>
              <a:t>大卫</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奥格威 </a:t>
            </a:r>
            <a:r>
              <a:rPr lang="en-US" altLang="zh-CN" sz="1400" dirty="0" smtClean="0">
                <a:latin typeface="华文细黑" pitchFamily="2" charset="-122"/>
                <a:ea typeface="华文细黑" pitchFamily="2" charset="-122"/>
              </a:rPr>
              <a:t>〉</a:t>
            </a:r>
            <a:endParaRPr lang="zh-CN" altLang="en-US" sz="1400" dirty="0">
              <a:latin typeface="华文细黑" pitchFamily="2" charset="-122"/>
              <a:ea typeface="华文细黑" pitchFamily="2" charset="-122"/>
            </a:endParaRPr>
          </a:p>
        </p:txBody>
      </p:sp>
      <p:sp>
        <p:nvSpPr>
          <p:cNvPr id="12" name="TextBox 11"/>
          <p:cNvSpPr txBox="1"/>
          <p:nvPr/>
        </p:nvSpPr>
        <p:spPr>
          <a:xfrm>
            <a:off x="4857752" y="2786058"/>
            <a:ext cx="1428760" cy="307777"/>
          </a:xfrm>
          <a:prstGeom prst="rect">
            <a:avLst/>
          </a:prstGeom>
          <a:noFill/>
        </p:spPr>
        <p:txBody>
          <a:bodyPr wrap="square" rtlCol="0">
            <a:spAutoFit/>
          </a:bodyPr>
          <a:lstStyle/>
          <a:p>
            <a:pPr algn="r"/>
            <a:r>
              <a:rPr lang="zh-CN" altLang="en-US" sz="1400" dirty="0" smtClean="0">
                <a:latin typeface="华文细黑" pitchFamily="2" charset="-122"/>
                <a:ea typeface="华文细黑" pitchFamily="2" charset="-122"/>
              </a:rPr>
              <a:t>李奥贝纳 </a:t>
            </a:r>
            <a:r>
              <a:rPr lang="en-US" altLang="zh-CN" sz="1400" dirty="0" smtClean="0">
                <a:latin typeface="华文细黑" pitchFamily="2" charset="-122"/>
                <a:ea typeface="华文细黑" pitchFamily="2" charset="-122"/>
              </a:rPr>
              <a:t>〉</a:t>
            </a:r>
            <a:endParaRPr lang="zh-CN" altLang="en-US" sz="1400" dirty="0">
              <a:latin typeface="华文细黑" pitchFamily="2" charset="-122"/>
              <a:ea typeface="华文细黑" pitchFamily="2" charset="-122"/>
            </a:endParaRPr>
          </a:p>
        </p:txBody>
      </p:sp>
      <p:sp>
        <p:nvSpPr>
          <p:cNvPr id="13" name="TextBox 12"/>
          <p:cNvSpPr txBox="1"/>
          <p:nvPr/>
        </p:nvSpPr>
        <p:spPr>
          <a:xfrm>
            <a:off x="5000628" y="6429396"/>
            <a:ext cx="1928826" cy="307777"/>
          </a:xfrm>
          <a:prstGeom prst="rect">
            <a:avLst/>
          </a:prstGeom>
          <a:noFill/>
        </p:spPr>
        <p:txBody>
          <a:bodyPr wrap="square" rtlCol="0">
            <a:spAutoFit/>
          </a:bodyPr>
          <a:lstStyle/>
          <a:p>
            <a:pPr algn="r"/>
            <a:r>
              <a:rPr lang="zh-CN" altLang="en-US" sz="1400" dirty="0" smtClean="0">
                <a:latin typeface="华文细黑" pitchFamily="2" charset="-122"/>
                <a:ea typeface="华文细黑" pitchFamily="2" charset="-122"/>
              </a:rPr>
              <a:t>威廉</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伯恩巴克 </a:t>
            </a:r>
            <a:r>
              <a:rPr lang="en-US" altLang="zh-CN" sz="1400" dirty="0" smtClean="0">
                <a:latin typeface="华文细黑" pitchFamily="2" charset="-122"/>
                <a:ea typeface="华文细黑" pitchFamily="2" charset="-122"/>
              </a:rPr>
              <a:t>〉</a:t>
            </a:r>
            <a:endParaRPr lang="zh-CN" altLang="en-US" sz="1400"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cstate="print"/>
          <a:srcRect/>
          <a:stretch>
            <a:fillRect/>
          </a:stretch>
        </p:blipFill>
        <p:spPr bwMode="auto">
          <a:xfrm>
            <a:off x="42863" y="1571612"/>
            <a:ext cx="9058275" cy="4505325"/>
          </a:xfrm>
          <a:prstGeom prst="rect">
            <a:avLst/>
          </a:prstGeom>
          <a:noFill/>
          <a:ln w="9525">
            <a:noFill/>
            <a:miter lim="800000"/>
            <a:headEnd/>
            <a:tailEnd/>
          </a:ln>
          <a:effectLst/>
        </p:spPr>
      </p:pic>
      <p:sp>
        <p:nvSpPr>
          <p:cNvPr id="3" name="矩形 2"/>
          <p:cNvSpPr/>
          <p:nvPr/>
        </p:nvSpPr>
        <p:spPr>
          <a:xfrm>
            <a:off x="428596" y="404320"/>
            <a:ext cx="7286676" cy="738664"/>
          </a:xfrm>
          <a:prstGeom prst="rect">
            <a:avLst/>
          </a:prstGeom>
        </p:spPr>
        <p:txBody>
          <a:bodyPr wrap="square">
            <a:spAutoFit/>
          </a:bodyPr>
          <a:lstStyle/>
          <a:p>
            <a:r>
              <a:rPr lang="en-US" altLang="zh-CN" sz="2400" b="1" dirty="0" smtClean="0">
                <a:solidFill>
                  <a:srgbClr val="FF0000"/>
                </a:solidFill>
                <a:latin typeface="华文细黑" pitchFamily="2" charset="-122"/>
                <a:ea typeface="华文细黑" pitchFamily="2" charset="-122"/>
              </a:rPr>
              <a:t>rb Profiler</a:t>
            </a:r>
          </a:p>
          <a:p>
            <a:r>
              <a:rPr lang="zh-CN" altLang="en-US" dirty="0" smtClean="0">
                <a:latin typeface="华文细黑" pitchFamily="2" charset="-122"/>
                <a:ea typeface="华文细黑" pitchFamily="2" charset="-122"/>
              </a:rPr>
              <a:t>有效帮助理解目标消费群的需求心理，并以此作为</a:t>
            </a:r>
            <a:r>
              <a:rPr lang="zh-CN" altLang="en-US" b="1" dirty="0" smtClean="0">
                <a:latin typeface="华文细黑" pitchFamily="2" charset="-122"/>
                <a:ea typeface="华文细黑" pitchFamily="2" charset="-122"/>
              </a:rPr>
              <a:t>品牌定位的工具</a:t>
            </a:r>
            <a:endParaRPr lang="zh-CN" altLang="en-US" b="1"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cstate="print"/>
          <a:srcRect/>
          <a:stretch>
            <a:fillRect/>
          </a:stretch>
        </p:blipFill>
        <p:spPr bwMode="auto">
          <a:xfrm>
            <a:off x="233363" y="1266825"/>
            <a:ext cx="8677275" cy="432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cstate="print"/>
          <a:srcRect/>
          <a:stretch>
            <a:fillRect/>
          </a:stretch>
        </p:blipFill>
        <p:spPr bwMode="auto">
          <a:xfrm>
            <a:off x="119063" y="1219200"/>
            <a:ext cx="8905875"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cstate="print"/>
          <a:srcRect/>
          <a:stretch>
            <a:fillRect/>
          </a:stretch>
        </p:blipFill>
        <p:spPr bwMode="auto">
          <a:xfrm>
            <a:off x="128588" y="1228725"/>
            <a:ext cx="8886825" cy="440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cstate="print"/>
          <a:srcRect/>
          <a:stretch>
            <a:fillRect/>
          </a:stretch>
        </p:blipFill>
        <p:spPr bwMode="auto">
          <a:xfrm>
            <a:off x="357158" y="1166813"/>
            <a:ext cx="6515100" cy="452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cstate="print"/>
          <a:srcRect/>
          <a:stretch>
            <a:fillRect/>
          </a:stretch>
        </p:blipFill>
        <p:spPr bwMode="auto">
          <a:xfrm>
            <a:off x="357158" y="1219200"/>
            <a:ext cx="6524625"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330" y="571480"/>
            <a:ext cx="1210588" cy="400110"/>
          </a:xfrm>
          <a:prstGeom prst="rect">
            <a:avLst/>
          </a:prstGeom>
        </p:spPr>
        <p:txBody>
          <a:bodyPr wrap="none">
            <a:spAutoFit/>
          </a:bodyPr>
          <a:lstStyle/>
          <a:p>
            <a:r>
              <a:rPr lang="zh-CN" altLang="en-US" sz="2000" b="1" dirty="0" smtClean="0">
                <a:latin typeface="华文细黑" pitchFamily="2" charset="-122"/>
                <a:ea typeface="华文细黑" pitchFamily="2" charset="-122"/>
              </a:rPr>
              <a:t>基本取向</a:t>
            </a:r>
            <a:endParaRPr lang="zh-CN" altLang="en-US" sz="2000" b="1" dirty="0">
              <a:latin typeface="华文细黑" pitchFamily="2" charset="-122"/>
              <a:ea typeface="华文细黑" pitchFamily="2" charset="-122"/>
            </a:endParaRPr>
          </a:p>
        </p:txBody>
      </p:sp>
      <p:pic>
        <p:nvPicPr>
          <p:cNvPr id="43009" name="Picture 1"/>
          <p:cNvPicPr>
            <a:picLocks noChangeAspect="1" noChangeArrowheads="1"/>
          </p:cNvPicPr>
          <p:nvPr/>
        </p:nvPicPr>
        <p:blipFill>
          <a:blip r:embed="rId2" cstate="print"/>
          <a:srcRect/>
          <a:stretch>
            <a:fillRect/>
          </a:stretch>
        </p:blipFill>
        <p:spPr bwMode="auto">
          <a:xfrm>
            <a:off x="95250" y="1528780"/>
            <a:ext cx="8953500" cy="440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cstate="print"/>
          <a:srcRect/>
          <a:stretch>
            <a:fillRect/>
          </a:stretch>
        </p:blipFill>
        <p:spPr bwMode="auto">
          <a:xfrm>
            <a:off x="447705" y="1928802"/>
            <a:ext cx="8410575" cy="4343400"/>
          </a:xfrm>
          <a:prstGeom prst="rect">
            <a:avLst/>
          </a:prstGeom>
          <a:noFill/>
          <a:ln w="9525">
            <a:noFill/>
            <a:miter lim="800000"/>
            <a:headEnd/>
            <a:tailEnd/>
          </a:ln>
          <a:effectLst/>
        </p:spPr>
      </p:pic>
      <p:sp>
        <p:nvSpPr>
          <p:cNvPr id="3" name="矩形 2"/>
          <p:cNvSpPr/>
          <p:nvPr/>
        </p:nvSpPr>
        <p:spPr>
          <a:xfrm>
            <a:off x="2571768" y="428604"/>
            <a:ext cx="4572000" cy="923330"/>
          </a:xfrm>
          <a:prstGeom prst="rect">
            <a:avLst/>
          </a:prstGeom>
        </p:spPr>
        <p:txBody>
          <a:bodyPr>
            <a:spAutoFit/>
          </a:bodyPr>
          <a:lstStyle/>
          <a:p>
            <a:r>
              <a:rPr lang="en-US" altLang="zh-CN" b="1" dirty="0" smtClean="0">
                <a:latin typeface="华文细黑" pitchFamily="2" charset="-122"/>
                <a:ea typeface="华文细黑" pitchFamily="2" charset="-122"/>
              </a:rPr>
              <a:t>Paul</a:t>
            </a:r>
            <a:r>
              <a:rPr lang="zh-CN" altLang="en-US" b="1" dirty="0" smtClean="0">
                <a:latin typeface="华文细黑" pitchFamily="2" charset="-122"/>
                <a:ea typeface="华文细黑" pitchFamily="2" charset="-122"/>
              </a:rPr>
              <a:t>是一个现代理性价值取向较为明显的人，</a:t>
            </a:r>
            <a:r>
              <a:rPr lang="zh-CN" altLang="en-US" dirty="0" smtClean="0">
                <a:latin typeface="华文细黑" pitchFamily="2" charset="-122"/>
                <a:ea typeface="华文细黑" pitchFamily="2" charset="-122"/>
              </a:rPr>
              <a:t>他追求新事物、希望获得尊重和认可，消费意识较强，但并不太追求时尚和享乐</a:t>
            </a:r>
            <a:endParaRPr lang="zh-CN" altLang="en-US" dirty="0">
              <a:latin typeface="华文细黑" pitchFamily="2" charset="-122"/>
              <a:ea typeface="华文细黑" pitchFamily="2" charset="-122"/>
            </a:endParaRPr>
          </a:p>
        </p:txBody>
      </p:sp>
      <p:sp>
        <p:nvSpPr>
          <p:cNvPr id="4" name="矩形 3"/>
          <p:cNvSpPr/>
          <p:nvPr/>
        </p:nvSpPr>
        <p:spPr>
          <a:xfrm>
            <a:off x="714348" y="428604"/>
            <a:ext cx="1571636" cy="369332"/>
          </a:xfrm>
          <a:prstGeom prst="rect">
            <a:avLst/>
          </a:prstGeom>
        </p:spPr>
        <p:txBody>
          <a:bodyPr wrap="square">
            <a:spAutoFit/>
          </a:bodyPr>
          <a:lstStyle/>
          <a:p>
            <a:pPr algn="r"/>
            <a:r>
              <a:rPr lang="zh-CN" altLang="en-US" b="1" dirty="0" smtClean="0">
                <a:latin typeface="华文细黑" pitchFamily="2" charset="-122"/>
                <a:ea typeface="华文细黑" pitchFamily="2" charset="-122"/>
              </a:rPr>
              <a:t>范例</a:t>
            </a:r>
            <a:endParaRPr lang="zh-CN" altLang="en-US" b="1" dirty="0">
              <a:latin typeface="华文细黑" pitchFamily="2" charset="-122"/>
              <a:ea typeface="华文细黑" pitchFamily="2" charset="-122"/>
            </a:endParaRPr>
          </a:p>
        </p:txBody>
      </p:sp>
      <p:sp>
        <p:nvSpPr>
          <p:cNvPr id="5" name="矩形 4"/>
          <p:cNvSpPr/>
          <p:nvPr/>
        </p:nvSpPr>
        <p:spPr>
          <a:xfrm>
            <a:off x="714348" y="785794"/>
            <a:ext cx="1571636" cy="369332"/>
          </a:xfrm>
          <a:prstGeom prst="rect">
            <a:avLst/>
          </a:prstGeom>
        </p:spPr>
        <p:txBody>
          <a:bodyPr wrap="square">
            <a:spAutoFit/>
          </a:bodyPr>
          <a:lstStyle/>
          <a:p>
            <a:pPr algn="r"/>
            <a:r>
              <a:rPr lang="en-US" altLang="zh-CN" dirty="0" smtClean="0">
                <a:latin typeface="华文细黑" pitchFamily="2" charset="-122"/>
                <a:ea typeface="华文细黑" pitchFamily="2" charset="-122"/>
              </a:rPr>
              <a:t>For example</a:t>
            </a:r>
            <a:endParaRPr lang="zh-CN" altLang="en-US"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83175" y="2428868"/>
            <a:ext cx="4069415" cy="1071570"/>
          </a:xfrm>
          <a:prstGeom prst="rect">
            <a:avLst/>
          </a:prstGeom>
          <a:noFill/>
          <a:ln w="9525">
            <a:noFill/>
            <a:miter lim="800000"/>
            <a:headEnd/>
            <a:tailEnd/>
          </a:ln>
          <a:effectLst/>
        </p:spPr>
      </p:pic>
      <p:sp>
        <p:nvSpPr>
          <p:cNvPr id="3" name="Rectangle 2"/>
          <p:cNvSpPr txBox="1">
            <a:spLocks noChangeArrowheads="1"/>
          </p:cNvSpPr>
          <p:nvPr/>
        </p:nvSpPr>
        <p:spPr>
          <a:xfrm>
            <a:off x="4857752" y="3429000"/>
            <a:ext cx="4286248" cy="1000132"/>
          </a:xfrm>
          <a:prstGeom prst="rect">
            <a:avLst/>
          </a:prstGeom>
        </p:spPr>
        <p:txBody>
          <a:bodyPr vert="horz" lIns="91440" tIns="45720" rIns="91440" bIns="45720" rtlCol="0" anchor="ctr">
            <a:noAutofit/>
          </a:bodyPr>
          <a:lstStyle/>
          <a:p>
            <a:pPr lvl="0" algn="ctr">
              <a:spcBef>
                <a:spcPct val="0"/>
              </a:spcBef>
            </a:pPr>
            <a:r>
              <a:rPr kumimoji="0" lang="zh-CN" altLang="en-US" sz="72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李奥贝纳</a:t>
            </a:r>
            <a:endParaRPr kumimoji="0" lang="en-US" altLang="en-US" sz="7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57158" y="425215"/>
            <a:ext cx="3143273" cy="646331"/>
            <a:chOff x="-416353" y="139463"/>
            <a:chExt cx="4579893" cy="646331"/>
          </a:xfrm>
        </p:grpSpPr>
        <p:sp>
          <p:nvSpPr>
            <p:cNvPr id="8" name="矩形 7"/>
            <p:cNvSpPr/>
            <p:nvPr/>
          </p:nvSpPr>
          <p:spPr>
            <a:xfrm>
              <a:off x="-416353" y="285728"/>
              <a:ext cx="4416850"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80647" y="139463"/>
              <a:ext cx="3682893" cy="646331"/>
            </a:xfrm>
            <a:prstGeom prst="rect">
              <a:avLst/>
            </a:prstGeom>
            <a:noFill/>
          </p:spPr>
          <p:txBody>
            <a:bodyPr wrap="square" rtlCol="0">
              <a:spAutoFit/>
            </a:bodyPr>
            <a:lstStyle/>
            <a:p>
              <a:pPr lvl="0" algn="r"/>
              <a:r>
                <a:rPr lang="zh-CN" altLang="en-US" sz="3600" spc="-300" dirty="0" smtClean="0">
                  <a:solidFill>
                    <a:schemeClr val="bg1"/>
                  </a:solidFill>
                  <a:latin typeface="微软雅黑" pitchFamily="34" charset="-122"/>
                  <a:ea typeface="微软雅黑" pitchFamily="34" charset="-122"/>
                </a:rPr>
                <a:t>创始人思想</a:t>
              </a:r>
              <a:endParaRPr lang="zh-CN" altLang="en-US" sz="3600" spc="-300" dirty="0">
                <a:solidFill>
                  <a:schemeClr val="bg1"/>
                </a:solidFill>
                <a:latin typeface="微软雅黑" pitchFamily="34" charset="-122"/>
                <a:ea typeface="微软雅黑" pitchFamily="34" charset="-122"/>
              </a:endParaRPr>
            </a:p>
          </p:txBody>
        </p:sp>
      </p:grpSp>
      <p:sp>
        <p:nvSpPr>
          <p:cNvPr id="12" name="TextBox 11"/>
          <p:cNvSpPr txBox="1"/>
          <p:nvPr/>
        </p:nvSpPr>
        <p:spPr>
          <a:xfrm>
            <a:off x="2071670" y="1071546"/>
            <a:ext cx="1428760" cy="307777"/>
          </a:xfrm>
          <a:prstGeom prst="rect">
            <a:avLst/>
          </a:prstGeom>
          <a:noFill/>
        </p:spPr>
        <p:txBody>
          <a:bodyPr wrap="square" rtlCol="0">
            <a:spAutoFit/>
          </a:bodyPr>
          <a:lstStyle/>
          <a:p>
            <a:r>
              <a:rPr lang="zh-CN" altLang="en-US" sz="1400" dirty="0" smtClean="0">
                <a:latin typeface="华文细黑" pitchFamily="2" charset="-122"/>
                <a:ea typeface="华文细黑" pitchFamily="2" charset="-122"/>
              </a:rPr>
              <a:t>     李奥</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贝纳</a:t>
            </a:r>
            <a:r>
              <a:rPr lang="en-US" altLang="zh-CN" sz="1400" dirty="0" smtClean="0">
                <a:latin typeface="华文细黑" pitchFamily="2" charset="-122"/>
                <a:ea typeface="华文细黑" pitchFamily="2" charset="-122"/>
              </a:rPr>
              <a:t>〉</a:t>
            </a:r>
            <a:endParaRPr lang="zh-CN" altLang="en-US" sz="1400" dirty="0">
              <a:latin typeface="华文细黑" pitchFamily="2" charset="-122"/>
              <a:ea typeface="华文细黑" pitchFamily="2" charset="-122"/>
            </a:endParaRPr>
          </a:p>
        </p:txBody>
      </p:sp>
      <p:sp>
        <p:nvSpPr>
          <p:cNvPr id="13" name="矩形 12"/>
          <p:cNvSpPr/>
          <p:nvPr/>
        </p:nvSpPr>
        <p:spPr>
          <a:xfrm>
            <a:off x="785786" y="1500174"/>
            <a:ext cx="2714644" cy="523220"/>
          </a:xfrm>
          <a:prstGeom prst="rect">
            <a:avLst/>
          </a:prstGeom>
        </p:spPr>
        <p:txBody>
          <a:bodyPr wrap="square">
            <a:spAutoFit/>
          </a:bodyPr>
          <a:lstStyle/>
          <a:p>
            <a:pPr algn="r"/>
            <a:r>
              <a:rPr lang="zh-CN" altLang="en-US" sz="1400" dirty="0" smtClean="0">
                <a:latin typeface="华文细黑" pitchFamily="2" charset="-122"/>
                <a:ea typeface="华文细黑" pitchFamily="2" charset="-122"/>
              </a:rPr>
              <a:t>芝加哥广告的领导者</a:t>
            </a:r>
            <a:endParaRPr lang="en-US" altLang="zh-CN" sz="1400" dirty="0" smtClean="0">
              <a:latin typeface="华文细黑" pitchFamily="2" charset="-122"/>
              <a:ea typeface="华文细黑" pitchFamily="2" charset="-122"/>
            </a:endParaRPr>
          </a:p>
          <a:p>
            <a:pPr algn="r"/>
            <a:r>
              <a:rPr lang="en-US" altLang="zh-CN" sz="1400" dirty="0" smtClean="0">
                <a:latin typeface="华文细黑" pitchFamily="2" charset="-122"/>
                <a:ea typeface="华文细黑" pitchFamily="2" charset="-122"/>
              </a:rPr>
              <a:t>1935</a:t>
            </a:r>
            <a:r>
              <a:rPr lang="zh-CN" altLang="en-US" sz="1400" dirty="0" smtClean="0">
                <a:latin typeface="华文细黑" pitchFamily="2" charset="-122"/>
                <a:ea typeface="华文细黑" pitchFamily="2" charset="-122"/>
              </a:rPr>
              <a:t>年创立的李奥贝纳广告公司</a:t>
            </a:r>
          </a:p>
        </p:txBody>
      </p:sp>
      <p:sp>
        <p:nvSpPr>
          <p:cNvPr id="20" name="矩形 19"/>
          <p:cNvSpPr/>
          <p:nvPr/>
        </p:nvSpPr>
        <p:spPr>
          <a:xfrm>
            <a:off x="357158" y="2599132"/>
            <a:ext cx="4572000" cy="307777"/>
          </a:xfrm>
          <a:prstGeom prst="rect">
            <a:avLst/>
          </a:prstGeom>
        </p:spPr>
        <p:txBody>
          <a:bodyPr>
            <a:spAutoFit/>
          </a:bodyPr>
          <a:lstStyle/>
          <a:p>
            <a:r>
              <a:rPr lang="zh-CN" altLang="en-US" sz="1400" dirty="0" smtClean="0">
                <a:latin typeface="华文细黑" pitchFamily="2" charset="-122"/>
                <a:ea typeface="华文细黑" pitchFamily="2" charset="-122"/>
              </a:rPr>
              <a:t>不想犯错？只要不再去想好的创意点子就行了。</a:t>
            </a:r>
            <a:endParaRPr lang="zh-CN" altLang="en-US" sz="1400" dirty="0">
              <a:latin typeface="华文细黑" pitchFamily="2" charset="-122"/>
              <a:ea typeface="华文细黑" pitchFamily="2" charset="-122"/>
            </a:endParaRPr>
          </a:p>
        </p:txBody>
      </p:sp>
      <p:sp>
        <p:nvSpPr>
          <p:cNvPr id="21" name="矩形 20"/>
          <p:cNvSpPr/>
          <p:nvPr/>
        </p:nvSpPr>
        <p:spPr>
          <a:xfrm>
            <a:off x="357158" y="3192661"/>
            <a:ext cx="5643602" cy="307777"/>
          </a:xfrm>
          <a:prstGeom prst="rect">
            <a:avLst/>
          </a:prstGeom>
        </p:spPr>
        <p:txBody>
          <a:bodyPr wrap="square">
            <a:spAutoFit/>
          </a:bodyPr>
          <a:lstStyle/>
          <a:p>
            <a:r>
              <a:rPr lang="zh-CN" altLang="en-US" sz="1400" dirty="0" smtClean="0">
                <a:solidFill>
                  <a:srgbClr val="FF0000"/>
                </a:solidFill>
                <a:latin typeface="华文细黑" pitchFamily="2" charset="-122"/>
                <a:ea typeface="华文细黑" pitchFamily="2" charset="-122"/>
              </a:rPr>
              <a:t>如果你无法将自己当成消费者，那么你根本就不该进入广告这一行。</a:t>
            </a:r>
            <a:endParaRPr lang="zh-CN" altLang="en-US" sz="1400" dirty="0">
              <a:solidFill>
                <a:srgbClr val="FF0000"/>
              </a:solidFill>
              <a:latin typeface="华文细黑" pitchFamily="2" charset="-122"/>
              <a:ea typeface="华文细黑" pitchFamily="2" charset="-122"/>
            </a:endParaRPr>
          </a:p>
        </p:txBody>
      </p:sp>
      <p:sp>
        <p:nvSpPr>
          <p:cNvPr id="24" name="矩形 23"/>
          <p:cNvSpPr/>
          <p:nvPr/>
        </p:nvSpPr>
        <p:spPr>
          <a:xfrm>
            <a:off x="357158" y="3741011"/>
            <a:ext cx="6500858" cy="307777"/>
          </a:xfrm>
          <a:prstGeom prst="rect">
            <a:avLst/>
          </a:prstGeom>
        </p:spPr>
        <p:txBody>
          <a:bodyPr wrap="square">
            <a:spAutoFit/>
          </a:bodyPr>
          <a:lstStyle/>
          <a:p>
            <a:r>
              <a:rPr lang="zh-CN" altLang="en-US" sz="1400" dirty="0" smtClean="0">
                <a:latin typeface="华文细黑" pitchFamily="2" charset="-122"/>
                <a:ea typeface="华文细黑" pitchFamily="2" charset="-122"/>
              </a:rPr>
              <a:t>丧失谦逊会危害我们的判断力，自以为是可以让我们前进时栽跟斗。</a:t>
            </a:r>
          </a:p>
        </p:txBody>
      </p:sp>
      <p:cxnSp>
        <p:nvCxnSpPr>
          <p:cNvPr id="25" name="直接连接符 24"/>
          <p:cNvCxnSpPr/>
          <p:nvPr/>
        </p:nvCxnSpPr>
        <p:spPr>
          <a:xfrm>
            <a:off x="428596" y="3048197"/>
            <a:ext cx="5364000"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28596" y="3621289"/>
            <a:ext cx="5364000"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28596" y="4214818"/>
            <a:ext cx="5364000"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28596" y="4857760"/>
            <a:ext cx="5364000"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57158" y="4286256"/>
            <a:ext cx="5429256" cy="523220"/>
          </a:xfrm>
          <a:prstGeom prst="rect">
            <a:avLst/>
          </a:prstGeom>
        </p:spPr>
        <p:txBody>
          <a:bodyPr wrap="square">
            <a:spAutoFit/>
          </a:bodyPr>
          <a:lstStyle/>
          <a:p>
            <a:r>
              <a:rPr lang="zh-CN" altLang="en-US" sz="1400" dirty="0" smtClean="0">
                <a:latin typeface="华文细黑" pitchFamily="2" charset="-122"/>
                <a:ea typeface="华文细黑" pitchFamily="2" charset="-122"/>
              </a:rPr>
              <a:t>有趣却毫无销售力的广告，只是在原地踏步。但是有销售力却无趣的广告，却令人憎恶。</a:t>
            </a:r>
          </a:p>
        </p:txBody>
      </p:sp>
      <p:sp>
        <p:nvSpPr>
          <p:cNvPr id="30" name="矩形 29"/>
          <p:cNvSpPr/>
          <p:nvPr/>
        </p:nvSpPr>
        <p:spPr>
          <a:xfrm>
            <a:off x="357158" y="5000636"/>
            <a:ext cx="7000924" cy="307777"/>
          </a:xfrm>
          <a:prstGeom prst="rect">
            <a:avLst/>
          </a:prstGeom>
        </p:spPr>
        <p:txBody>
          <a:bodyPr wrap="square">
            <a:spAutoFit/>
          </a:bodyPr>
          <a:lstStyle/>
          <a:p>
            <a:r>
              <a:rPr lang="zh-CN" altLang="en-US" sz="1400" dirty="0" smtClean="0">
                <a:solidFill>
                  <a:srgbClr val="FF0000"/>
                </a:solidFill>
                <a:latin typeface="华文细黑" pitchFamily="2" charset="-122"/>
                <a:ea typeface="华文细黑" pitchFamily="2" charset="-122"/>
              </a:rPr>
              <a:t>我们希望消费者说“这真是个好产品”而不是说“这真是个好广告”</a:t>
            </a:r>
          </a:p>
        </p:txBody>
      </p:sp>
      <p:cxnSp>
        <p:nvCxnSpPr>
          <p:cNvPr id="31" name="直接连接符 30"/>
          <p:cNvCxnSpPr/>
          <p:nvPr/>
        </p:nvCxnSpPr>
        <p:spPr>
          <a:xfrm>
            <a:off x="428596" y="5500702"/>
            <a:ext cx="5364000"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57158" y="5620424"/>
            <a:ext cx="5500726" cy="523220"/>
          </a:xfrm>
          <a:prstGeom prst="rect">
            <a:avLst/>
          </a:prstGeom>
        </p:spPr>
        <p:txBody>
          <a:bodyPr wrap="square">
            <a:spAutoFit/>
          </a:bodyPr>
          <a:lstStyle/>
          <a:p>
            <a:r>
              <a:rPr lang="zh-CN" altLang="en-US" sz="1400" dirty="0" smtClean="0">
                <a:latin typeface="华文细黑" pitchFamily="2" charset="-122"/>
                <a:ea typeface="华文细黑" pitchFamily="2" charset="-122"/>
              </a:rPr>
              <a:t>有能力的创意人员不会认为他的工作只是做一则或一套广告，他一定会下功夫去了解影响产品销售的其它因素。</a:t>
            </a:r>
          </a:p>
        </p:txBody>
      </p:sp>
      <p:pic>
        <p:nvPicPr>
          <p:cNvPr id="23" name="Picture 5"/>
          <p:cNvPicPr>
            <a:picLocks noChangeAspect="1" noChangeArrowheads="1"/>
          </p:cNvPicPr>
          <p:nvPr/>
        </p:nvPicPr>
        <p:blipFill>
          <a:blip r:embed="rId2" cstate="print"/>
          <a:srcRect/>
          <a:stretch>
            <a:fillRect/>
          </a:stretch>
        </p:blipFill>
        <p:spPr bwMode="auto">
          <a:xfrm>
            <a:off x="6242904" y="571481"/>
            <a:ext cx="2644204" cy="2714644"/>
          </a:xfrm>
          <a:prstGeom prst="rect">
            <a:avLst/>
          </a:prstGeom>
          <a:noFill/>
          <a:ln w="9525">
            <a:noFill/>
            <a:miter lim="800000"/>
            <a:headEnd/>
            <a:tailEnd/>
          </a:ln>
          <a:effectLst/>
        </p:spPr>
      </p:pic>
      <p:sp>
        <p:nvSpPr>
          <p:cNvPr id="33" name="矩形 32"/>
          <p:cNvSpPr/>
          <p:nvPr/>
        </p:nvSpPr>
        <p:spPr>
          <a:xfrm>
            <a:off x="357158" y="6335933"/>
            <a:ext cx="5286412" cy="307777"/>
          </a:xfrm>
          <a:prstGeom prst="rect">
            <a:avLst/>
          </a:prstGeom>
        </p:spPr>
        <p:txBody>
          <a:bodyPr wrap="square">
            <a:spAutoFit/>
          </a:bodyPr>
          <a:lstStyle/>
          <a:p>
            <a:r>
              <a:rPr lang="zh-CN" altLang="en-US" sz="1400" dirty="0" smtClean="0">
                <a:latin typeface="华文细黑" pitchFamily="2" charset="-122"/>
                <a:ea typeface="华文细黑" pitchFamily="2" charset="-122"/>
              </a:rPr>
              <a:t>对生活抱持全面的好奇，仍是伟大创意人员成功的秘诀。</a:t>
            </a:r>
          </a:p>
        </p:txBody>
      </p:sp>
      <p:sp>
        <p:nvSpPr>
          <p:cNvPr id="34" name="矩形 33"/>
          <p:cNvSpPr/>
          <p:nvPr/>
        </p:nvSpPr>
        <p:spPr>
          <a:xfrm>
            <a:off x="6357950" y="3500438"/>
            <a:ext cx="2571768" cy="1569660"/>
          </a:xfrm>
          <a:prstGeom prst="rect">
            <a:avLst/>
          </a:prstGeom>
        </p:spPr>
        <p:txBody>
          <a:bodyPr wrap="square">
            <a:spAutoFit/>
          </a:bodyPr>
          <a:lstStyle/>
          <a:p>
            <a:pPr algn="r"/>
            <a:r>
              <a:rPr lang="en-US" altLang="zh-CN" sz="1200" dirty="0" smtClean="0">
                <a:latin typeface="华文细黑" pitchFamily="2" charset="-122"/>
                <a:ea typeface="华文细黑" pitchFamily="2" charset="-122"/>
              </a:rPr>
              <a:t>1915</a:t>
            </a:r>
            <a:r>
              <a:rPr lang="zh-CN" altLang="en-US" sz="1200" dirty="0" smtClean="0">
                <a:latin typeface="华文细黑" pitchFamily="2" charset="-122"/>
                <a:ea typeface="华文细黑" pitchFamily="2" charset="-122"/>
              </a:rPr>
              <a:t>年</a:t>
            </a:r>
            <a:r>
              <a:rPr lang="en-US" altLang="zh-CN" sz="1200" dirty="0" smtClean="0">
                <a:latin typeface="华文细黑" pitchFamily="2" charset="-122"/>
                <a:ea typeface="华文细黑" pitchFamily="2" charset="-122"/>
              </a:rPr>
              <a:t>24</a:t>
            </a:r>
            <a:r>
              <a:rPr lang="zh-CN" altLang="en-US" sz="1200" dirty="0" smtClean="0">
                <a:latin typeface="华文细黑" pitchFamily="2" charset="-122"/>
                <a:ea typeface="华文细黑" pitchFamily="2" charset="-122"/>
              </a:rPr>
              <a:t>岁的李奥</a:t>
            </a:r>
            <a:r>
              <a:rPr lang="en-US" altLang="zh-CN" sz="1200" dirty="0" smtClean="0">
                <a:latin typeface="华文细黑" pitchFamily="2" charset="-122"/>
                <a:ea typeface="华文细黑" pitchFamily="2" charset="-122"/>
              </a:rPr>
              <a:t>·</a:t>
            </a:r>
            <a:r>
              <a:rPr lang="zh-CN" altLang="en-US" sz="1200" dirty="0" smtClean="0">
                <a:latin typeface="华文细黑" pitchFamily="2" charset="-122"/>
                <a:ea typeface="华文细黑" pitchFamily="2" charset="-122"/>
              </a:rPr>
              <a:t>贝纳</a:t>
            </a:r>
            <a:endParaRPr lang="en-US" altLang="zh-CN" sz="1200" dirty="0" smtClean="0">
              <a:latin typeface="华文细黑" pitchFamily="2" charset="-122"/>
              <a:ea typeface="华文细黑" pitchFamily="2" charset="-122"/>
            </a:endParaRPr>
          </a:p>
          <a:p>
            <a:pPr algn="r"/>
            <a:r>
              <a:rPr lang="zh-CN" altLang="en-US" sz="1200" dirty="0" smtClean="0">
                <a:latin typeface="华文细黑" pitchFamily="2" charset="-122"/>
                <a:ea typeface="华文细黑" pitchFamily="2" charset="-122"/>
              </a:rPr>
              <a:t>进入凯迪拉克汽车公司</a:t>
            </a:r>
            <a:endParaRPr lang="en-US" altLang="zh-CN" sz="1200" dirty="0" smtClean="0">
              <a:latin typeface="华文细黑" pitchFamily="2" charset="-122"/>
              <a:ea typeface="华文细黑" pitchFamily="2" charset="-122"/>
            </a:endParaRPr>
          </a:p>
          <a:p>
            <a:pPr algn="r"/>
            <a:r>
              <a:rPr lang="zh-CN" altLang="en-US" sz="1200" dirty="0" smtClean="0">
                <a:latin typeface="华文细黑" pitchFamily="2" charset="-122"/>
                <a:ea typeface="华文细黑" pitchFamily="2" charset="-122"/>
              </a:rPr>
              <a:t>任公司内部刊物编辑</a:t>
            </a:r>
            <a:endParaRPr lang="en-US" altLang="zh-CN" sz="1200" dirty="0" smtClean="0">
              <a:latin typeface="华文细黑" pitchFamily="2" charset="-122"/>
              <a:ea typeface="华文细黑" pitchFamily="2" charset="-122"/>
            </a:endParaRPr>
          </a:p>
          <a:p>
            <a:pPr algn="r"/>
            <a:r>
              <a:rPr lang="zh-CN" altLang="en-US" sz="1200" dirty="0" smtClean="0">
                <a:latin typeface="华文细黑" pitchFamily="2" charset="-122"/>
                <a:ea typeface="华文细黑" pitchFamily="2" charset="-122"/>
              </a:rPr>
              <a:t>与当时提倡</a:t>
            </a:r>
            <a:endParaRPr lang="en-US" altLang="zh-CN" sz="1200" dirty="0" smtClean="0">
              <a:latin typeface="华文细黑" pitchFamily="2" charset="-122"/>
              <a:ea typeface="华文细黑" pitchFamily="2" charset="-122"/>
            </a:endParaRPr>
          </a:p>
          <a:p>
            <a:pPr algn="r"/>
            <a:r>
              <a:rPr lang="zh-CN" altLang="en-US" sz="1200" dirty="0" smtClean="0">
                <a:latin typeface="华文细黑" pitchFamily="2" charset="-122"/>
                <a:ea typeface="华文细黑" pitchFamily="2" charset="-122"/>
              </a:rPr>
              <a:t>广告应与消费者共鸣的广告大师</a:t>
            </a:r>
            <a:endParaRPr lang="en-US" altLang="zh-CN" sz="1200" dirty="0" smtClean="0">
              <a:latin typeface="华文细黑" pitchFamily="2" charset="-122"/>
              <a:ea typeface="华文细黑" pitchFamily="2" charset="-122"/>
            </a:endParaRPr>
          </a:p>
          <a:p>
            <a:pPr algn="r"/>
            <a:r>
              <a:rPr lang="en-US" altLang="zh-CN" sz="1200" dirty="0" smtClean="0">
                <a:latin typeface="华文细黑" pitchFamily="2" charset="-122"/>
                <a:ea typeface="华文细黑" pitchFamily="2" charset="-122"/>
              </a:rPr>
              <a:t>Theodore F MacManus</a:t>
            </a:r>
            <a:r>
              <a:rPr lang="zh-CN" altLang="en-US" sz="1200" dirty="0" smtClean="0">
                <a:latin typeface="华文细黑" pitchFamily="2" charset="-122"/>
                <a:ea typeface="华文细黑" pitchFamily="2" charset="-122"/>
              </a:rPr>
              <a:t>一起工作</a:t>
            </a:r>
            <a:endParaRPr lang="en-US" altLang="zh-CN" sz="1200" dirty="0" smtClean="0">
              <a:latin typeface="华文细黑" pitchFamily="2" charset="-122"/>
              <a:ea typeface="华文细黑" pitchFamily="2" charset="-122"/>
            </a:endParaRPr>
          </a:p>
          <a:p>
            <a:pPr algn="r"/>
            <a:r>
              <a:rPr lang="zh-CN" altLang="en-US" sz="1200" dirty="0" smtClean="0">
                <a:latin typeface="华文细黑" pitchFamily="2" charset="-122"/>
                <a:ea typeface="华文细黑" pitchFamily="2" charset="-122"/>
              </a:rPr>
              <a:t>他为卡凯迪拉克设计“领袖的代价”曾轰动一时</a:t>
            </a:r>
          </a:p>
        </p:txBody>
      </p:sp>
      <p:cxnSp>
        <p:nvCxnSpPr>
          <p:cNvPr id="35" name="直接连接符 34"/>
          <p:cNvCxnSpPr/>
          <p:nvPr/>
        </p:nvCxnSpPr>
        <p:spPr>
          <a:xfrm>
            <a:off x="428596" y="6215082"/>
            <a:ext cx="5364000"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5836"/>
          <a:stretch>
            <a:fillRect/>
          </a:stretch>
        </p:blipFill>
        <p:spPr bwMode="auto">
          <a:xfrm>
            <a:off x="-32" y="-12"/>
            <a:ext cx="9144000" cy="6858024"/>
          </a:xfrm>
          <a:prstGeom prst="rect">
            <a:avLst/>
          </a:prstGeom>
          <a:noFill/>
          <a:ln w="9525">
            <a:noFill/>
            <a:miter lim="800000"/>
            <a:headEnd/>
            <a:tailEnd/>
          </a:ln>
          <a:effectLst/>
        </p:spPr>
      </p:pic>
      <p:sp>
        <p:nvSpPr>
          <p:cNvPr id="7" name="TextBox 6"/>
          <p:cNvSpPr txBox="1"/>
          <p:nvPr/>
        </p:nvSpPr>
        <p:spPr>
          <a:xfrm>
            <a:off x="1643010" y="2319908"/>
            <a:ext cx="3071866" cy="2292872"/>
          </a:xfrm>
          <a:prstGeom prst="rect">
            <a:avLst/>
          </a:prstGeom>
          <a:noFill/>
        </p:spPr>
        <p:txBody>
          <a:bodyPr wrap="square" rtlCol="0">
            <a:spAutoFit/>
          </a:bodyPr>
          <a:lstStyle/>
          <a:p>
            <a:pPr algn="r">
              <a:lnSpc>
                <a:spcPts val="8500"/>
              </a:lnSpc>
            </a:pPr>
            <a:r>
              <a:rPr lang="zh-CN" altLang="en-US" sz="9600" spc="-300" dirty="0" smtClean="0">
                <a:solidFill>
                  <a:schemeClr val="tx2">
                    <a:lumMod val="50000"/>
                  </a:schemeClr>
                </a:solidFill>
                <a:latin typeface="微软雅黑" pitchFamily="34" charset="-122"/>
                <a:ea typeface="微软雅黑" pitchFamily="34" charset="-122"/>
              </a:rPr>
              <a:t>广告</a:t>
            </a:r>
            <a:endParaRPr lang="en-US" altLang="zh-CN" sz="9600" spc="-300" dirty="0" smtClean="0">
              <a:solidFill>
                <a:schemeClr val="tx2">
                  <a:lumMod val="50000"/>
                </a:schemeClr>
              </a:solidFill>
              <a:latin typeface="微软雅黑" pitchFamily="34" charset="-122"/>
              <a:ea typeface="微软雅黑" pitchFamily="34" charset="-122"/>
            </a:endParaRPr>
          </a:p>
          <a:p>
            <a:pPr algn="r">
              <a:lnSpc>
                <a:spcPts val="8500"/>
              </a:lnSpc>
            </a:pPr>
            <a:r>
              <a:rPr lang="zh-CN" altLang="en-US" sz="9600" spc="-300" dirty="0" smtClean="0">
                <a:solidFill>
                  <a:schemeClr val="tx2">
                    <a:lumMod val="50000"/>
                  </a:schemeClr>
                </a:solidFill>
                <a:latin typeface="微软雅黑" pitchFamily="34" charset="-122"/>
                <a:ea typeface="微软雅黑" pitchFamily="34" charset="-122"/>
              </a:rPr>
              <a:t>年轮</a:t>
            </a:r>
            <a:endParaRPr lang="zh-CN" altLang="en-US" sz="9600" spc="-300" dirty="0">
              <a:solidFill>
                <a:schemeClr val="tx2">
                  <a:lumMod val="50000"/>
                </a:schemeClr>
              </a:solidFill>
              <a:latin typeface="微软雅黑" pitchFamily="34" charset="-122"/>
              <a:ea typeface="微软雅黑" pitchFamily="34" charset="-122"/>
            </a:endParaRPr>
          </a:p>
        </p:txBody>
      </p:sp>
      <p:grpSp>
        <p:nvGrpSpPr>
          <p:cNvPr id="8" name="组合 7"/>
          <p:cNvGrpSpPr/>
          <p:nvPr/>
        </p:nvGrpSpPr>
        <p:grpSpPr>
          <a:xfrm>
            <a:off x="4786314" y="2214555"/>
            <a:ext cx="4357686" cy="2143139"/>
            <a:chOff x="4786314" y="2214555"/>
            <a:chExt cx="4357686" cy="2143139"/>
          </a:xfrm>
        </p:grpSpPr>
        <p:sp>
          <p:nvSpPr>
            <p:cNvPr id="6" name="矩形 5"/>
            <p:cNvSpPr/>
            <p:nvPr/>
          </p:nvSpPr>
          <p:spPr>
            <a:xfrm>
              <a:off x="4786314" y="2214555"/>
              <a:ext cx="4357686" cy="2143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857752" y="2255072"/>
              <a:ext cx="4143404" cy="2062104"/>
            </a:xfrm>
            <a:prstGeom prst="rect">
              <a:avLst/>
            </a:prstGeom>
            <a:noFill/>
          </p:spPr>
          <p:txBody>
            <a:bodyPr wrap="square" rtlCol="0">
              <a:spAutoFit/>
            </a:bodyPr>
            <a:lstStyle/>
            <a:p>
              <a:r>
                <a:rPr lang="zh-CN" altLang="en-US" sz="1600" dirty="0" smtClean="0">
                  <a:latin typeface="华文细黑" pitchFamily="2" charset="-122"/>
                  <a:ea typeface="华文细黑" pitchFamily="2" charset="-122"/>
                </a:rPr>
                <a:t>在新的时代，</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广告秩序被重新建立，</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消费渴望被无限激活，</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消费者变得越来越挑剔，</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广告主也变得越来越精明，</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理论或被继承，或被进化，</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亦或遭遇市场的洗礼，</a:t>
              </a:r>
              <a:endParaRPr lang="en-US" altLang="zh-CN" sz="1600"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消失殆尽。</a:t>
              </a:r>
              <a:endParaRPr lang="zh-CN" altLang="en-US" sz="1600" dirty="0">
                <a:latin typeface="华文细黑" pitchFamily="2" charset="-122"/>
                <a:ea typeface="华文细黑" pitchFamily="2" charset="-122"/>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2" cstate="print"/>
          <a:srcRect l="10937" t="2081" r="5468" b="10398"/>
          <a:stretch>
            <a:fillRect/>
          </a:stretch>
        </p:blipFill>
        <p:spPr bwMode="auto">
          <a:xfrm>
            <a:off x="0" y="357166"/>
            <a:ext cx="9144000" cy="6010096"/>
          </a:xfrm>
          <a:prstGeom prst="rect">
            <a:avLst/>
          </a:prstGeom>
          <a:noFill/>
        </p:spPr>
      </p:pic>
      <p:sp>
        <p:nvSpPr>
          <p:cNvPr id="10" name="TextBox 9"/>
          <p:cNvSpPr txBox="1"/>
          <p:nvPr/>
        </p:nvSpPr>
        <p:spPr>
          <a:xfrm>
            <a:off x="1500166" y="2500306"/>
            <a:ext cx="6143668" cy="3323987"/>
          </a:xfrm>
          <a:prstGeom prst="rect">
            <a:avLst/>
          </a:prstGeom>
          <a:solidFill>
            <a:schemeClr val="bg1">
              <a:alpha val="50000"/>
            </a:schemeClr>
          </a:solidFill>
        </p:spPr>
        <p:txBody>
          <a:bodyPr wrap="square" rtlCol="0">
            <a:spAutoFit/>
          </a:bodyPr>
          <a:lstStyle/>
          <a:p>
            <a:r>
              <a:rPr lang="zh-CN" altLang="en-US" sz="1400" dirty="0" smtClean="0">
                <a:latin typeface="华文细黑" pitchFamily="2" charset="-122"/>
                <a:ea typeface="华文细黑" pitchFamily="2" charset="-122"/>
              </a:rPr>
              <a:t>万宝路无疑是现今最有价值的世界品牌之一，但是最初却是针对女性推出的，由于销量平平，莫里斯公司请来李奥贝纳广告公司为万宝路重新作策划。</a:t>
            </a:r>
            <a:endParaRPr lang="en-US" altLang="zh-CN" sz="1400" dirty="0" smtClean="0">
              <a:latin typeface="华文细黑" pitchFamily="2" charset="-122"/>
              <a:ea typeface="华文细黑" pitchFamily="2" charset="-122"/>
            </a:endParaRPr>
          </a:p>
          <a:p>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万宝路被建议接受“变性手术”</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从定位于“女士香烟”转变为定位于“男子汉香烟”。</a:t>
            </a:r>
            <a:endParaRPr lang="en-US" altLang="zh-CN" sz="1400" dirty="0" smtClean="0">
              <a:latin typeface="华文细黑" pitchFamily="2" charset="-122"/>
              <a:ea typeface="华文细黑" pitchFamily="2" charset="-122"/>
            </a:endParaRPr>
          </a:p>
          <a:p>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新万宝路在包装和外观上采取了更为男性化的设计，广告方面不再对妇女作主要诉求，转而强调万宝路香烟的男子汉气概，以吸引所有喜爱、欣赏和追求这种气概的消费者。</a:t>
            </a:r>
            <a:endParaRPr lang="en-US" altLang="zh-CN" sz="1400" dirty="0" smtClean="0">
              <a:latin typeface="华文细黑" pitchFamily="2" charset="-122"/>
              <a:ea typeface="华文细黑" pitchFamily="2" charset="-122"/>
            </a:endParaRPr>
          </a:p>
          <a:p>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万八路载体选用西部牛仔，他们纵横驰骋在辽阔的草原上，自由粗犷，豪放不羁，充分代表了万宝路想要表达的男子汉精神。</a:t>
            </a:r>
            <a:endParaRPr lang="en-US" altLang="zh-CN" sz="1400" dirty="0" smtClean="0">
              <a:latin typeface="华文细黑" pitchFamily="2" charset="-122"/>
              <a:ea typeface="华文细黑" pitchFamily="2" charset="-122"/>
            </a:endParaRPr>
          </a:p>
          <a:p>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于是，从</a:t>
            </a:r>
            <a:r>
              <a:rPr lang="en-US" altLang="zh-CN" sz="1400" dirty="0" smtClean="0">
                <a:latin typeface="华文细黑" pitchFamily="2" charset="-122"/>
                <a:ea typeface="华文细黑" pitchFamily="2" charset="-122"/>
              </a:rPr>
              <a:t>1954</a:t>
            </a:r>
            <a:r>
              <a:rPr lang="zh-CN" altLang="en-US" sz="1400" dirty="0" smtClean="0">
                <a:latin typeface="华文细黑" pitchFamily="2" charset="-122"/>
                <a:ea typeface="华文细黑" pitchFamily="2" charset="-122"/>
              </a:rPr>
              <a:t>年开始，驰骋在“万宝路世界”中的“万宝路男人”都是这类充满英雄气概的西部牛仔。</a:t>
            </a:r>
          </a:p>
        </p:txBody>
      </p:sp>
      <p:sp>
        <p:nvSpPr>
          <p:cNvPr id="11" name="矩形 10"/>
          <p:cNvSpPr/>
          <p:nvPr/>
        </p:nvSpPr>
        <p:spPr>
          <a:xfrm>
            <a:off x="1142976" y="1324600"/>
            <a:ext cx="3000396" cy="1175706"/>
          </a:xfrm>
          <a:prstGeom prst="rect">
            <a:avLst/>
          </a:prstGeom>
        </p:spPr>
        <p:txBody>
          <a:bodyPr wrap="square">
            <a:spAutoFit/>
          </a:bodyPr>
          <a:lstStyle/>
          <a:p>
            <a:pPr algn="r">
              <a:lnSpc>
                <a:spcPct val="80000"/>
              </a:lnSpc>
            </a:pPr>
            <a:r>
              <a:rPr lang="zh-CN" altLang="en-US" sz="4000" b="1" dirty="0" smtClean="0">
                <a:latin typeface="微软雅黑" pitchFamily="34" charset="-122"/>
                <a:ea typeface="微软雅黑" pitchFamily="34" charset="-122"/>
              </a:rPr>
              <a:t>创造万宝路</a:t>
            </a:r>
            <a:endParaRPr lang="en-US" altLang="zh-CN" sz="4000" b="1" dirty="0" smtClean="0">
              <a:latin typeface="微软雅黑" pitchFamily="34" charset="-122"/>
              <a:ea typeface="微软雅黑" pitchFamily="34" charset="-122"/>
            </a:endParaRPr>
          </a:p>
          <a:p>
            <a:pPr algn="r">
              <a:lnSpc>
                <a:spcPct val="80000"/>
              </a:lnSpc>
            </a:pPr>
            <a:r>
              <a:rPr lang="zh-CN" altLang="en-US" sz="4800" b="1" dirty="0" smtClean="0">
                <a:latin typeface="微软雅黑" pitchFamily="34" charset="-122"/>
                <a:ea typeface="微软雅黑" pitchFamily="34" charset="-122"/>
              </a:rPr>
              <a:t>牛仔形象</a:t>
            </a:r>
            <a:endParaRPr lang="zh-CN" altLang="en-US" sz="48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cstate="print"/>
          <a:srcRect l="2332"/>
          <a:stretch>
            <a:fillRect/>
          </a:stretch>
        </p:blipFill>
        <p:spPr bwMode="auto">
          <a:xfrm>
            <a:off x="1580501" y="2071678"/>
            <a:ext cx="5982999" cy="1785949"/>
          </a:xfrm>
          <a:prstGeom prst="rect">
            <a:avLst/>
          </a:prstGeom>
          <a:noFill/>
          <a:ln w="9525">
            <a:noFill/>
            <a:miter lim="800000"/>
            <a:headEnd/>
            <a:tailEnd/>
          </a:ln>
          <a:effectLst/>
        </p:spPr>
      </p:pic>
      <p:sp>
        <p:nvSpPr>
          <p:cNvPr id="3" name="矩形 2"/>
          <p:cNvSpPr/>
          <p:nvPr/>
        </p:nvSpPr>
        <p:spPr>
          <a:xfrm>
            <a:off x="500034" y="285728"/>
            <a:ext cx="1723549" cy="400110"/>
          </a:xfrm>
          <a:prstGeom prst="rect">
            <a:avLst/>
          </a:prstGeom>
        </p:spPr>
        <p:txBody>
          <a:bodyPr wrap="none">
            <a:spAutoFit/>
          </a:bodyPr>
          <a:lstStyle/>
          <a:p>
            <a:r>
              <a:rPr lang="zh-CN" altLang="en-US" sz="2000" b="1" dirty="0" smtClean="0">
                <a:latin typeface="华文细黑" pitchFamily="2" charset="-122"/>
                <a:ea typeface="华文细黑" pitchFamily="2" charset="-122"/>
              </a:rPr>
              <a:t>品牌信任系统</a:t>
            </a:r>
            <a:endParaRPr lang="zh-CN" altLang="en-US" sz="2000" dirty="0">
              <a:latin typeface="华文细黑" pitchFamily="2" charset="-122"/>
              <a:ea typeface="华文细黑" pitchFamily="2" charset="-122"/>
            </a:endParaRPr>
          </a:p>
        </p:txBody>
      </p:sp>
      <p:sp>
        <p:nvSpPr>
          <p:cNvPr id="4" name="矩形 3"/>
          <p:cNvSpPr/>
          <p:nvPr/>
        </p:nvSpPr>
        <p:spPr>
          <a:xfrm>
            <a:off x="500034" y="928670"/>
            <a:ext cx="7786742" cy="1077218"/>
          </a:xfrm>
          <a:prstGeom prst="rect">
            <a:avLst/>
          </a:prstGeom>
        </p:spPr>
        <p:txBody>
          <a:bodyPr wrap="square">
            <a:spAutoFit/>
          </a:bodyPr>
          <a:lstStyle/>
          <a:p>
            <a:r>
              <a:rPr lang="zh-CN" altLang="en-US" sz="1600" b="1" dirty="0" smtClean="0">
                <a:latin typeface="华文细黑" pitchFamily="2" charset="-122"/>
                <a:ea typeface="华文细黑" pitchFamily="2" charset="-122"/>
              </a:rPr>
              <a:t>品牌信任途径：</a:t>
            </a:r>
            <a:endParaRPr lang="en-US" altLang="zh-CN" sz="1600" b="1" dirty="0" smtClean="0">
              <a:latin typeface="华文细黑" pitchFamily="2" charset="-122"/>
              <a:ea typeface="华文细黑" pitchFamily="2" charset="-122"/>
            </a:endParaRPr>
          </a:p>
          <a:p>
            <a:r>
              <a:rPr lang="zh-CN" altLang="en-US" sz="1600" dirty="0" smtClean="0">
                <a:latin typeface="华文细黑" pitchFamily="2" charset="-122"/>
                <a:ea typeface="华文细黑" pitchFamily="2" charset="-122"/>
              </a:rPr>
              <a:t>每个品牌的故事最终是为了保持品牌的连接，使它的信徒永存，不管随着时间的改变要面临多少挑战。品牌信任途径是我们如何把这种联结（纽带）和故事联系在一起。它需要一个三部分的法则。</a:t>
            </a:r>
            <a:endParaRPr lang="zh-CN" altLang="en-US" sz="1600" dirty="0">
              <a:latin typeface="华文细黑" pitchFamily="2" charset="-122"/>
              <a:ea typeface="华文细黑" pitchFamily="2" charset="-122"/>
            </a:endParaRPr>
          </a:p>
        </p:txBody>
      </p:sp>
      <p:sp>
        <p:nvSpPr>
          <p:cNvPr id="5" name="矩形 4"/>
          <p:cNvSpPr/>
          <p:nvPr/>
        </p:nvSpPr>
        <p:spPr>
          <a:xfrm>
            <a:off x="500034" y="4161732"/>
            <a:ext cx="7929618" cy="2339102"/>
          </a:xfrm>
          <a:prstGeom prst="rect">
            <a:avLst/>
          </a:prstGeom>
        </p:spPr>
        <p:txBody>
          <a:bodyPr wrap="square">
            <a:spAutoFit/>
          </a:bodyPr>
          <a:lstStyle/>
          <a:p>
            <a:r>
              <a:rPr lang="zh-CN" altLang="en-US" sz="1600" b="1" dirty="0" smtClean="0">
                <a:latin typeface="华文细黑" pitchFamily="2" charset="-122"/>
                <a:ea typeface="华文细黑" pitchFamily="2" charset="-122"/>
              </a:rPr>
              <a:t>“发现”阶段：</a:t>
            </a:r>
            <a:endParaRPr lang="en-US" altLang="zh-CN" sz="1600" b="1"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品牌信任纽带统一成一体的力量，并定义品牌和信徒之间的关系。这是创造有吸引力的、持久的品牌故事的关键。</a:t>
            </a:r>
            <a:endParaRPr lang="en-US" altLang="zh-CN" sz="1400" dirty="0" smtClean="0">
              <a:latin typeface="华文细黑" pitchFamily="2" charset="-122"/>
              <a:ea typeface="华文细黑" pitchFamily="2" charset="-122"/>
            </a:endParaRPr>
          </a:p>
          <a:p>
            <a:endParaRPr lang="en-US" altLang="zh-CN" sz="1400" dirty="0" smtClean="0">
              <a:latin typeface="华文细黑" pitchFamily="2" charset="-122"/>
              <a:ea typeface="华文细黑" pitchFamily="2" charset="-122"/>
            </a:endParaRPr>
          </a:p>
          <a:p>
            <a:r>
              <a:rPr lang="zh-CN" altLang="en-US" sz="1600" b="1" dirty="0" smtClean="0">
                <a:latin typeface="华文细黑" pitchFamily="2" charset="-122"/>
                <a:ea typeface="华文细黑" pitchFamily="2" charset="-122"/>
              </a:rPr>
              <a:t>“铭记”阶段：</a:t>
            </a:r>
            <a:endParaRPr lang="en-US" altLang="zh-CN" sz="1600" b="1"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提炼所有从发现得来的知识，使之创造最有吸引力的品牌故事，然后区分这个品牌故事在哪里得到最强的共鸣</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在合理的方法和正确的人中。目标是保护品牌信任永远联结。</a:t>
            </a:r>
          </a:p>
          <a:p>
            <a:endParaRPr lang="en-US" altLang="zh-CN" sz="1400" dirty="0" smtClean="0">
              <a:latin typeface="华文细黑" pitchFamily="2" charset="-122"/>
              <a:ea typeface="华文细黑" pitchFamily="2" charset="-122"/>
            </a:endParaRPr>
          </a:p>
          <a:p>
            <a:r>
              <a:rPr lang="en-US" altLang="zh-CN" sz="1600" b="1" dirty="0" smtClean="0">
                <a:latin typeface="华文细黑" pitchFamily="2" charset="-122"/>
                <a:ea typeface="华文细黑" pitchFamily="2" charset="-122"/>
              </a:rPr>
              <a:t>BBS</a:t>
            </a:r>
            <a:r>
              <a:rPr lang="zh-CN" altLang="en-US" sz="1600" b="1" dirty="0" smtClean="0">
                <a:latin typeface="华文细黑" pitchFamily="2" charset="-122"/>
                <a:ea typeface="华文细黑" pitchFamily="2" charset="-122"/>
              </a:rPr>
              <a:t>的最后阶段：</a:t>
            </a:r>
            <a:endParaRPr lang="en-US" altLang="zh-CN" sz="1600" b="1"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聚焦于丰富品牌的联结，甄别品牌未来的信念构成机会。</a:t>
            </a:r>
            <a:endParaRPr lang="zh-CN" altLang="en-US" sz="1400"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a:stretch>
            <a:fillRect/>
          </a:stretch>
        </p:blipFill>
        <p:spPr bwMode="auto">
          <a:xfrm>
            <a:off x="3500430" y="4000504"/>
            <a:ext cx="1753950" cy="722658"/>
          </a:xfrm>
          <a:prstGeom prst="rect">
            <a:avLst/>
          </a:prstGeom>
          <a:noFill/>
          <a:ln w="9525">
            <a:noFill/>
            <a:miter lim="800000"/>
            <a:headEnd/>
            <a:tailEnd/>
          </a:ln>
          <a:effectLst/>
        </p:spPr>
      </p:pic>
      <p:sp>
        <p:nvSpPr>
          <p:cNvPr id="3" name="Rectangle 2"/>
          <p:cNvSpPr txBox="1">
            <a:spLocks noChangeArrowheads="1"/>
          </p:cNvSpPr>
          <p:nvPr/>
        </p:nvSpPr>
        <p:spPr>
          <a:xfrm>
            <a:off x="4857752" y="3429000"/>
            <a:ext cx="4286248" cy="1000132"/>
          </a:xfrm>
          <a:prstGeom prst="rect">
            <a:avLst/>
          </a:prstGeom>
        </p:spPr>
        <p:txBody>
          <a:bodyPr vert="horz" lIns="91440" tIns="45720" rIns="91440" bIns="45720" rtlCol="0" anchor="ctr">
            <a:noAutofit/>
          </a:bodyPr>
          <a:lstStyle/>
          <a:p>
            <a:pPr lvl="0" algn="ctr">
              <a:spcBef>
                <a:spcPct val="0"/>
              </a:spcBef>
            </a:pPr>
            <a:r>
              <a:rPr lang="zh-CN" altLang="en-US" sz="7200" dirty="0" smtClean="0">
                <a:latin typeface="华文细黑" pitchFamily="2" charset="-122"/>
                <a:ea typeface="华文细黑" pitchFamily="2" charset="-122"/>
                <a:cs typeface="+mj-cs"/>
              </a:rPr>
              <a:t>扬罗必凯</a:t>
            </a:r>
            <a:endParaRPr kumimoji="0" lang="en-US" altLang="en-US" sz="7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8469" t="20839" r="62359" b="2315"/>
          <a:stretch>
            <a:fillRect/>
          </a:stretch>
        </p:blipFill>
        <p:spPr bwMode="auto">
          <a:xfrm>
            <a:off x="1000099" y="1857364"/>
            <a:ext cx="2357455" cy="4714908"/>
          </a:xfrm>
          <a:prstGeom prst="rect">
            <a:avLst/>
          </a:prstGeom>
          <a:noFill/>
          <a:ln w="9525">
            <a:noFill/>
            <a:miter lim="800000"/>
            <a:headEnd/>
            <a:tailEnd/>
          </a:ln>
          <a:effectLst/>
        </p:spPr>
      </p:pic>
      <p:pic>
        <p:nvPicPr>
          <p:cNvPr id="25601" name="Picture 1"/>
          <p:cNvPicPr>
            <a:picLocks noChangeAspect="1" noChangeArrowheads="1"/>
          </p:cNvPicPr>
          <p:nvPr/>
        </p:nvPicPr>
        <p:blipFill>
          <a:blip r:embed="rId3" cstate="print"/>
          <a:srcRect/>
          <a:stretch>
            <a:fillRect/>
          </a:stretch>
        </p:blipFill>
        <p:spPr bwMode="auto">
          <a:xfrm>
            <a:off x="857224" y="428604"/>
            <a:ext cx="1047750" cy="685800"/>
          </a:xfrm>
          <a:prstGeom prst="rect">
            <a:avLst/>
          </a:prstGeom>
          <a:noFill/>
          <a:ln w="9525">
            <a:noFill/>
            <a:miter lim="800000"/>
            <a:headEnd/>
            <a:tailEnd/>
          </a:ln>
          <a:effectLst/>
        </p:spPr>
      </p:pic>
      <p:sp>
        <p:nvSpPr>
          <p:cNvPr id="4" name="TextBox 3"/>
          <p:cNvSpPr txBox="1"/>
          <p:nvPr/>
        </p:nvSpPr>
        <p:spPr>
          <a:xfrm>
            <a:off x="1857356" y="571480"/>
            <a:ext cx="3714776" cy="461665"/>
          </a:xfrm>
          <a:prstGeom prst="rect">
            <a:avLst/>
          </a:prstGeom>
          <a:noFill/>
        </p:spPr>
        <p:txBody>
          <a:bodyPr wrap="square" rtlCol="0">
            <a:spAutoFit/>
          </a:bodyPr>
          <a:lstStyle/>
          <a:p>
            <a:r>
              <a:rPr lang="zh-CN" altLang="en-US" sz="2400" b="1" dirty="0" smtClean="0">
                <a:solidFill>
                  <a:srgbClr val="0070C0"/>
                </a:solidFill>
                <a:latin typeface="华文细黑" pitchFamily="2" charset="-122"/>
                <a:ea typeface="华文细黑" pitchFamily="2" charset="-122"/>
              </a:rPr>
              <a:t>品牌资产的管理模型</a:t>
            </a:r>
            <a:endParaRPr lang="zh-CN" altLang="en-US" sz="2400" b="1" dirty="0">
              <a:solidFill>
                <a:srgbClr val="0070C0"/>
              </a:solidFill>
              <a:latin typeface="华文细黑" pitchFamily="2" charset="-122"/>
              <a:ea typeface="华文细黑" pitchFamily="2" charset="-122"/>
            </a:endParaRPr>
          </a:p>
        </p:txBody>
      </p:sp>
      <p:sp>
        <p:nvSpPr>
          <p:cNvPr id="5" name="TextBox 4"/>
          <p:cNvSpPr txBox="1"/>
          <p:nvPr/>
        </p:nvSpPr>
        <p:spPr>
          <a:xfrm>
            <a:off x="571472" y="2786058"/>
            <a:ext cx="428628" cy="2585323"/>
          </a:xfrm>
          <a:prstGeom prst="rect">
            <a:avLst/>
          </a:prstGeom>
          <a:noFill/>
        </p:spPr>
        <p:txBody>
          <a:bodyPr wrap="square" rtlCol="0">
            <a:spAutoFit/>
          </a:bodyPr>
          <a:lstStyle/>
          <a:p>
            <a:r>
              <a:rPr lang="zh-CN" altLang="en-US" b="1" dirty="0" smtClean="0">
                <a:latin typeface="华文细黑" pitchFamily="2" charset="-122"/>
                <a:ea typeface="华文细黑" pitchFamily="2" charset="-122"/>
              </a:rPr>
              <a:t>品牌资产的四大支柱</a:t>
            </a:r>
            <a:endParaRPr lang="zh-CN" altLang="en-US" b="1" dirty="0">
              <a:latin typeface="华文细黑" pitchFamily="2" charset="-122"/>
              <a:ea typeface="华文细黑" pitchFamily="2" charset="-122"/>
            </a:endParaRPr>
          </a:p>
        </p:txBody>
      </p:sp>
      <p:sp>
        <p:nvSpPr>
          <p:cNvPr id="7" name="TextBox 6"/>
          <p:cNvSpPr txBox="1"/>
          <p:nvPr/>
        </p:nvSpPr>
        <p:spPr>
          <a:xfrm>
            <a:off x="3500430" y="5454394"/>
            <a:ext cx="5429288" cy="1046440"/>
          </a:xfrm>
          <a:prstGeom prst="rect">
            <a:avLst/>
          </a:prstGeom>
          <a:noFill/>
        </p:spPr>
        <p:txBody>
          <a:bodyPr wrap="square" rtlCol="0">
            <a:spAutoFit/>
          </a:bodyPr>
          <a:lstStyle/>
          <a:p>
            <a:r>
              <a:rPr lang="zh-CN" altLang="en-US" sz="1600" b="1" dirty="0" smtClean="0">
                <a:latin typeface="华文细黑" pitchFamily="2" charset="-122"/>
                <a:ea typeface="华文细黑" pitchFamily="2" charset="-122"/>
              </a:rPr>
              <a:t>第</a:t>
            </a:r>
            <a:r>
              <a:rPr lang="en-US" altLang="zh-CN" sz="2000" b="1" i="1" dirty="0" smtClean="0">
                <a:latin typeface="华文细黑" pitchFamily="2" charset="-122"/>
                <a:ea typeface="华文细黑" pitchFamily="2" charset="-122"/>
              </a:rPr>
              <a:t>1 </a:t>
            </a:r>
            <a:r>
              <a:rPr lang="zh-CN" altLang="en-US" sz="1600" b="1" dirty="0" smtClean="0">
                <a:latin typeface="华文细黑" pitchFamily="2" charset="-122"/>
                <a:ea typeface="华文细黑" pitchFamily="2" charset="-122"/>
              </a:rPr>
              <a:t>支柱：差异性</a:t>
            </a:r>
            <a:endParaRPr lang="en-US" altLang="zh-CN" sz="1600" b="1"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差异性是消费者所认知的品牌独特之处。它是消费者抉择的依据；品牌的本质；从认知上产生差额利润的来源。</a:t>
            </a:r>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差异性 </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利润空间</a:t>
            </a:r>
            <a:endParaRPr lang="zh-CN" altLang="en-US" sz="1400" dirty="0">
              <a:latin typeface="华文细黑" pitchFamily="2" charset="-122"/>
              <a:ea typeface="华文细黑" pitchFamily="2" charset="-122"/>
            </a:endParaRPr>
          </a:p>
        </p:txBody>
      </p:sp>
      <p:sp>
        <p:nvSpPr>
          <p:cNvPr id="9" name="TextBox 8"/>
          <p:cNvSpPr txBox="1"/>
          <p:nvPr/>
        </p:nvSpPr>
        <p:spPr>
          <a:xfrm>
            <a:off x="3500430" y="4357694"/>
            <a:ext cx="5357850" cy="1046440"/>
          </a:xfrm>
          <a:prstGeom prst="rect">
            <a:avLst/>
          </a:prstGeom>
          <a:noFill/>
        </p:spPr>
        <p:txBody>
          <a:bodyPr wrap="square" rtlCol="0">
            <a:spAutoFit/>
          </a:bodyPr>
          <a:lstStyle/>
          <a:p>
            <a:r>
              <a:rPr lang="zh-CN" altLang="en-US" sz="1600" b="1" dirty="0" smtClean="0">
                <a:latin typeface="华文细黑" pitchFamily="2" charset="-122"/>
                <a:ea typeface="华文细黑" pitchFamily="2" charset="-122"/>
              </a:rPr>
              <a:t>第</a:t>
            </a:r>
            <a:r>
              <a:rPr lang="en-US" altLang="zh-CN" sz="2000" b="1" i="1" dirty="0" smtClean="0">
                <a:latin typeface="华文细黑" pitchFamily="2" charset="-122"/>
                <a:ea typeface="华文细黑" pitchFamily="2" charset="-122"/>
              </a:rPr>
              <a:t>2 </a:t>
            </a:r>
            <a:r>
              <a:rPr lang="zh-CN" altLang="en-US" sz="1600" b="1" dirty="0" smtClean="0">
                <a:latin typeface="华文细黑" pitchFamily="2" charset="-122"/>
                <a:ea typeface="华文细黑" pitchFamily="2" charset="-122"/>
              </a:rPr>
              <a:t>支柱：相关性</a:t>
            </a:r>
            <a:endParaRPr lang="en-US" altLang="zh-CN" sz="1600" b="1"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相关性是品牌对消费者的适配性：它总括了产品、价格、渠道、推广、包装等营销</a:t>
            </a:r>
            <a:r>
              <a:rPr lang="en-US" altLang="zh-CN" sz="1400" dirty="0" err="1" smtClean="0">
                <a:latin typeface="华文细黑" pitchFamily="2" charset="-122"/>
                <a:ea typeface="华文细黑" pitchFamily="2" charset="-122"/>
              </a:rPr>
              <a:t>5P</a:t>
            </a:r>
            <a:r>
              <a:rPr lang="zh-CN" altLang="en-US" sz="1400" dirty="0" smtClean="0">
                <a:latin typeface="华文细黑" pitchFamily="2" charset="-122"/>
                <a:ea typeface="华文细黑" pitchFamily="2" charset="-122"/>
              </a:rPr>
              <a:t>的各要素。品牌相关性越高，普及率就越高。</a:t>
            </a:r>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相关性 </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用户群</a:t>
            </a:r>
            <a:endParaRPr lang="zh-CN" altLang="en-US" sz="1400" dirty="0">
              <a:latin typeface="华文细黑" pitchFamily="2" charset="-122"/>
              <a:ea typeface="华文细黑" pitchFamily="2" charset="-122"/>
            </a:endParaRPr>
          </a:p>
        </p:txBody>
      </p:sp>
      <p:sp>
        <p:nvSpPr>
          <p:cNvPr id="10" name="TextBox 9"/>
          <p:cNvSpPr txBox="1"/>
          <p:nvPr/>
        </p:nvSpPr>
        <p:spPr>
          <a:xfrm>
            <a:off x="3500430" y="3214686"/>
            <a:ext cx="5500726" cy="1046440"/>
          </a:xfrm>
          <a:prstGeom prst="rect">
            <a:avLst/>
          </a:prstGeom>
          <a:noFill/>
        </p:spPr>
        <p:txBody>
          <a:bodyPr wrap="square" rtlCol="0">
            <a:spAutoFit/>
          </a:bodyPr>
          <a:lstStyle/>
          <a:p>
            <a:r>
              <a:rPr lang="zh-CN" altLang="en-US" sz="1600" b="1" dirty="0" smtClean="0">
                <a:latin typeface="华文细黑" pitchFamily="2" charset="-122"/>
                <a:ea typeface="华文细黑" pitchFamily="2" charset="-122"/>
              </a:rPr>
              <a:t>第</a:t>
            </a:r>
            <a:r>
              <a:rPr lang="en-US" altLang="zh-CN" sz="2000" b="1" i="1" dirty="0" smtClean="0">
                <a:latin typeface="华文细黑" pitchFamily="2" charset="-122"/>
                <a:ea typeface="华文细黑" pitchFamily="2" charset="-122"/>
              </a:rPr>
              <a:t>3 </a:t>
            </a:r>
            <a:r>
              <a:rPr lang="zh-CN" altLang="en-US" sz="1600" b="1" dirty="0" smtClean="0">
                <a:latin typeface="华文细黑" pitchFamily="2" charset="-122"/>
                <a:ea typeface="华文细黑" pitchFamily="2" charset="-122"/>
              </a:rPr>
              <a:t>支柱：评价</a:t>
            </a:r>
            <a:endParaRPr lang="en-US" altLang="zh-CN" sz="1600" b="1"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评价是消费者对品牌的看法，尊重和喜好程度。</a:t>
            </a:r>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它与品牌实现其消费者承诺的能力有关。评价越高，忠诚度就越高。</a:t>
            </a:r>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评价 </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盈利表现</a:t>
            </a:r>
            <a:endParaRPr lang="zh-CN" altLang="en-US" sz="1400" dirty="0">
              <a:latin typeface="华文细黑" pitchFamily="2" charset="-122"/>
              <a:ea typeface="华文细黑" pitchFamily="2" charset="-122"/>
            </a:endParaRPr>
          </a:p>
        </p:txBody>
      </p:sp>
      <p:sp>
        <p:nvSpPr>
          <p:cNvPr id="12" name="TextBox 11"/>
          <p:cNvSpPr txBox="1"/>
          <p:nvPr/>
        </p:nvSpPr>
        <p:spPr>
          <a:xfrm>
            <a:off x="3500430" y="2143116"/>
            <a:ext cx="5357850" cy="1046440"/>
          </a:xfrm>
          <a:prstGeom prst="rect">
            <a:avLst/>
          </a:prstGeom>
          <a:noFill/>
        </p:spPr>
        <p:txBody>
          <a:bodyPr wrap="square" rtlCol="0">
            <a:spAutoFit/>
          </a:bodyPr>
          <a:lstStyle/>
          <a:p>
            <a:r>
              <a:rPr lang="zh-CN" altLang="en-US" sz="1600" b="1" dirty="0" smtClean="0">
                <a:latin typeface="华文细黑" pitchFamily="2" charset="-122"/>
                <a:ea typeface="华文细黑" pitchFamily="2" charset="-122"/>
              </a:rPr>
              <a:t>第</a:t>
            </a:r>
            <a:r>
              <a:rPr lang="en-US" altLang="zh-CN" sz="2000" b="1" i="1" dirty="0" smtClean="0">
                <a:latin typeface="华文细黑" pitchFamily="2" charset="-122"/>
                <a:ea typeface="华文细黑" pitchFamily="2" charset="-122"/>
              </a:rPr>
              <a:t>4 </a:t>
            </a:r>
            <a:r>
              <a:rPr lang="zh-CN" altLang="en-US" sz="1600" b="1" dirty="0" smtClean="0">
                <a:latin typeface="华文细黑" pitchFamily="2" charset="-122"/>
                <a:ea typeface="华文细黑" pitchFamily="2" charset="-122"/>
              </a:rPr>
              <a:t>支柱：了解</a:t>
            </a:r>
            <a:endParaRPr lang="en-US" altLang="zh-CN" sz="1600" b="1"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了解是消费者对产品</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服务的理解。</a:t>
            </a:r>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它是品牌建设的积累，</a:t>
            </a:r>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与消费者经验有关。</a:t>
            </a:r>
            <a:endParaRPr lang="zh-CN" altLang="en-US" sz="1400"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857224" y="428604"/>
            <a:ext cx="1047750" cy="685800"/>
          </a:xfrm>
          <a:prstGeom prst="rect">
            <a:avLst/>
          </a:prstGeom>
          <a:noFill/>
          <a:ln w="9525">
            <a:noFill/>
            <a:miter lim="800000"/>
            <a:headEnd/>
            <a:tailEnd/>
          </a:ln>
          <a:effectLst/>
        </p:spPr>
      </p:pic>
      <p:grpSp>
        <p:nvGrpSpPr>
          <p:cNvPr id="30" name="组合 29"/>
          <p:cNvGrpSpPr/>
          <p:nvPr/>
        </p:nvGrpSpPr>
        <p:grpSpPr>
          <a:xfrm>
            <a:off x="1334513" y="1500174"/>
            <a:ext cx="6474974" cy="4289090"/>
            <a:chOff x="1334513" y="1500174"/>
            <a:chExt cx="6474974" cy="4289090"/>
          </a:xfrm>
        </p:grpSpPr>
        <p:sp>
          <p:nvSpPr>
            <p:cNvPr id="4" name="TextBox 3"/>
            <p:cNvSpPr txBox="1"/>
            <p:nvPr/>
          </p:nvSpPr>
          <p:spPr>
            <a:xfrm>
              <a:off x="2714612" y="1500174"/>
              <a:ext cx="3714776" cy="461665"/>
            </a:xfrm>
            <a:prstGeom prst="rect">
              <a:avLst/>
            </a:prstGeom>
            <a:noFill/>
          </p:spPr>
          <p:txBody>
            <a:bodyPr wrap="square" rtlCol="0">
              <a:spAutoFit/>
            </a:bodyPr>
            <a:lstStyle/>
            <a:p>
              <a:pPr algn="ctr"/>
              <a:r>
                <a:rPr lang="zh-CN" altLang="en-US" sz="2400" b="1" dirty="0" smtClean="0">
                  <a:solidFill>
                    <a:srgbClr val="0070C0"/>
                  </a:solidFill>
                  <a:latin typeface="华文细黑" pitchFamily="2" charset="-122"/>
                  <a:ea typeface="华文细黑" pitchFamily="2" charset="-122"/>
                </a:rPr>
                <a:t>四个支柱之间的关系</a:t>
              </a:r>
              <a:endParaRPr lang="zh-CN" altLang="en-US" sz="2400" b="1" dirty="0">
                <a:solidFill>
                  <a:srgbClr val="0070C0"/>
                </a:solidFill>
                <a:latin typeface="华文细黑" pitchFamily="2" charset="-122"/>
                <a:ea typeface="华文细黑" pitchFamily="2" charset="-122"/>
              </a:endParaRPr>
            </a:p>
          </p:txBody>
        </p:sp>
        <p:cxnSp>
          <p:nvCxnSpPr>
            <p:cNvPr id="7" name="直接连接符 6"/>
            <p:cNvCxnSpPr/>
            <p:nvPr/>
          </p:nvCxnSpPr>
          <p:spPr>
            <a:xfrm>
              <a:off x="2691835" y="3180140"/>
              <a:ext cx="3780000" cy="158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1792629" y="4079346"/>
              <a:ext cx="1800000" cy="158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5571041" y="4079346"/>
              <a:ext cx="1800000" cy="158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977455" y="4000504"/>
              <a:ext cx="1404000" cy="504000"/>
            </a:xfrm>
            <a:prstGeom prst="rect">
              <a:avLst/>
            </a:prstGeom>
            <a:solidFill>
              <a:schemeClr val="tx1">
                <a:lumMod val="65000"/>
                <a:lumOff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latin typeface="华文细黑" pitchFamily="2" charset="-122"/>
                  <a:ea typeface="华文细黑" pitchFamily="2" charset="-122"/>
                </a:rPr>
                <a:t>品牌动力</a:t>
              </a:r>
              <a:endParaRPr lang="zh-CN" altLang="en-US" sz="1600" dirty="0">
                <a:solidFill>
                  <a:schemeClr val="bg1"/>
                </a:solidFill>
                <a:latin typeface="华文细黑" pitchFamily="2" charset="-122"/>
                <a:ea typeface="华文细黑" pitchFamily="2" charset="-122"/>
              </a:endParaRPr>
            </a:p>
          </p:txBody>
        </p:sp>
        <p:sp>
          <p:nvSpPr>
            <p:cNvPr id="11" name="矩形 10"/>
            <p:cNvSpPr/>
            <p:nvPr/>
          </p:nvSpPr>
          <p:spPr>
            <a:xfrm>
              <a:off x="5763669" y="4000504"/>
              <a:ext cx="1404000" cy="504000"/>
            </a:xfrm>
            <a:prstGeom prst="rect">
              <a:avLst/>
            </a:prstGeom>
            <a:solidFill>
              <a:schemeClr val="tx1">
                <a:lumMod val="65000"/>
                <a:lumOff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latin typeface="华文细黑" pitchFamily="2" charset="-122"/>
                  <a:ea typeface="华文细黑" pitchFamily="2" charset="-122"/>
                </a:rPr>
                <a:t>品牌地位</a:t>
              </a:r>
              <a:endParaRPr lang="zh-CN" altLang="en-US" sz="1600" dirty="0">
                <a:solidFill>
                  <a:schemeClr val="bg1"/>
                </a:solidFill>
                <a:latin typeface="华文细黑" pitchFamily="2" charset="-122"/>
                <a:ea typeface="华文细黑" pitchFamily="2" charset="-122"/>
              </a:endParaRPr>
            </a:p>
          </p:txBody>
        </p:sp>
        <p:grpSp>
          <p:nvGrpSpPr>
            <p:cNvPr id="18" name="组合 17"/>
            <p:cNvGrpSpPr/>
            <p:nvPr/>
          </p:nvGrpSpPr>
          <p:grpSpPr>
            <a:xfrm>
              <a:off x="1977455" y="4979636"/>
              <a:ext cx="1428760" cy="432000"/>
              <a:chOff x="1571604" y="4765322"/>
              <a:chExt cx="1428760" cy="432000"/>
            </a:xfrm>
          </p:grpSpPr>
          <p:cxnSp>
            <p:nvCxnSpPr>
              <p:cNvPr id="14" name="直接连接符 13"/>
              <p:cNvCxnSpPr/>
              <p:nvPr/>
            </p:nvCxnSpPr>
            <p:spPr>
              <a:xfrm>
                <a:off x="1571604" y="4765322"/>
                <a:ext cx="1428760" cy="5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1355904" y="4981022"/>
                <a:ext cx="432000" cy="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2784064" y="4981022"/>
                <a:ext cx="432000" cy="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763669" y="4979636"/>
              <a:ext cx="1428760" cy="432000"/>
              <a:chOff x="1571604" y="4765322"/>
              <a:chExt cx="1428760" cy="432000"/>
            </a:xfrm>
          </p:grpSpPr>
          <p:cxnSp>
            <p:nvCxnSpPr>
              <p:cNvPr id="20" name="直接连接符 19"/>
              <p:cNvCxnSpPr/>
              <p:nvPr/>
            </p:nvCxnSpPr>
            <p:spPr>
              <a:xfrm>
                <a:off x="1571604" y="4765322"/>
                <a:ext cx="1428760" cy="5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1355904" y="4981022"/>
                <a:ext cx="432000" cy="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2784064" y="4981022"/>
                <a:ext cx="432000" cy="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360397" y="5429264"/>
              <a:ext cx="1260000" cy="360000"/>
            </a:xfrm>
            <a:prstGeom prst="rect">
              <a:avLst/>
            </a:prstGeom>
            <a:solidFill>
              <a:schemeClr val="tx1">
                <a:lumMod val="65000"/>
                <a:lumOff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华文细黑" pitchFamily="2" charset="-122"/>
                  <a:ea typeface="华文细黑" pitchFamily="2" charset="-122"/>
                </a:rPr>
                <a:t>差异性</a:t>
              </a:r>
              <a:endParaRPr lang="zh-CN" altLang="en-US" sz="1400" dirty="0">
                <a:solidFill>
                  <a:schemeClr val="bg1"/>
                </a:solidFill>
                <a:latin typeface="华文细黑" pitchFamily="2" charset="-122"/>
                <a:ea typeface="华文细黑" pitchFamily="2" charset="-122"/>
              </a:endParaRPr>
            </a:p>
          </p:txBody>
        </p:sp>
        <p:sp>
          <p:nvSpPr>
            <p:cNvPr id="24" name="矩形 23"/>
            <p:cNvSpPr/>
            <p:nvPr/>
          </p:nvSpPr>
          <p:spPr>
            <a:xfrm>
              <a:off x="2789157" y="5429264"/>
              <a:ext cx="1260000" cy="360000"/>
            </a:xfrm>
            <a:prstGeom prst="rect">
              <a:avLst/>
            </a:prstGeom>
            <a:solidFill>
              <a:schemeClr val="tx1">
                <a:lumMod val="65000"/>
                <a:lumOff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华文细黑" pitchFamily="2" charset="-122"/>
                  <a:ea typeface="华文细黑" pitchFamily="2" charset="-122"/>
                </a:rPr>
                <a:t>相关性</a:t>
              </a:r>
              <a:endParaRPr lang="zh-CN" altLang="en-US" sz="1400" dirty="0">
                <a:solidFill>
                  <a:schemeClr val="bg1"/>
                </a:solidFill>
                <a:latin typeface="华文细黑" pitchFamily="2" charset="-122"/>
                <a:ea typeface="华文细黑" pitchFamily="2" charset="-122"/>
              </a:endParaRPr>
            </a:p>
          </p:txBody>
        </p:sp>
        <p:sp>
          <p:nvSpPr>
            <p:cNvPr id="25" name="矩形 24"/>
            <p:cNvSpPr/>
            <p:nvPr/>
          </p:nvSpPr>
          <p:spPr>
            <a:xfrm>
              <a:off x="5120727" y="5429264"/>
              <a:ext cx="1260000" cy="360000"/>
            </a:xfrm>
            <a:prstGeom prst="rect">
              <a:avLst/>
            </a:prstGeom>
            <a:solidFill>
              <a:schemeClr val="tx1">
                <a:lumMod val="65000"/>
                <a:lumOff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华文细黑" pitchFamily="2" charset="-122"/>
                  <a:ea typeface="华文细黑" pitchFamily="2" charset="-122"/>
                </a:rPr>
                <a:t>评价</a:t>
              </a:r>
              <a:endParaRPr lang="zh-CN" altLang="en-US" sz="1400" dirty="0">
                <a:solidFill>
                  <a:schemeClr val="bg1"/>
                </a:solidFill>
                <a:latin typeface="华文细黑" pitchFamily="2" charset="-122"/>
                <a:ea typeface="华文细黑" pitchFamily="2" charset="-122"/>
              </a:endParaRPr>
            </a:p>
          </p:txBody>
        </p:sp>
        <p:sp>
          <p:nvSpPr>
            <p:cNvPr id="26" name="矩形 25"/>
            <p:cNvSpPr/>
            <p:nvPr/>
          </p:nvSpPr>
          <p:spPr>
            <a:xfrm>
              <a:off x="6549487" y="5429264"/>
              <a:ext cx="1260000" cy="360000"/>
            </a:xfrm>
            <a:prstGeom prst="rect">
              <a:avLst/>
            </a:prstGeom>
            <a:solidFill>
              <a:schemeClr val="tx1">
                <a:lumMod val="65000"/>
                <a:lumOff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华文细黑" pitchFamily="2" charset="-122"/>
                  <a:ea typeface="华文细黑" pitchFamily="2" charset="-122"/>
                </a:rPr>
                <a:t>了解</a:t>
              </a:r>
              <a:endParaRPr lang="zh-CN" altLang="en-US" sz="1400" dirty="0">
                <a:solidFill>
                  <a:schemeClr val="bg1"/>
                </a:solidFill>
                <a:latin typeface="华文细黑" pitchFamily="2" charset="-122"/>
                <a:ea typeface="华文细黑" pitchFamily="2" charset="-122"/>
              </a:endParaRPr>
            </a:p>
          </p:txBody>
        </p:sp>
        <p:sp>
          <p:nvSpPr>
            <p:cNvPr id="5" name="矩形 4"/>
            <p:cNvSpPr/>
            <p:nvPr/>
          </p:nvSpPr>
          <p:spPr>
            <a:xfrm>
              <a:off x="3879835" y="2928934"/>
              <a:ext cx="1404000" cy="504000"/>
            </a:xfrm>
            <a:prstGeom prst="rect">
              <a:avLst/>
            </a:prstGeom>
            <a:solidFill>
              <a:schemeClr val="tx1">
                <a:lumMod val="65000"/>
                <a:lumOff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latin typeface="华文细黑" pitchFamily="2" charset="-122"/>
                  <a:ea typeface="华文细黑" pitchFamily="2" charset="-122"/>
                </a:rPr>
                <a:t>品牌资产</a:t>
              </a:r>
              <a:endParaRPr lang="zh-CN" altLang="en-US" sz="1600" dirty="0">
                <a:solidFill>
                  <a:schemeClr val="bg1"/>
                </a:solidFill>
                <a:latin typeface="华文细黑" pitchFamily="2" charset="-122"/>
                <a:ea typeface="华文细黑" pitchFamily="2" charset="-122"/>
              </a:endParaRPr>
            </a:p>
          </p:txBody>
        </p:sp>
        <p:sp>
          <p:nvSpPr>
            <p:cNvPr id="27" name="椭圆 26"/>
            <p:cNvSpPr/>
            <p:nvPr/>
          </p:nvSpPr>
          <p:spPr>
            <a:xfrm>
              <a:off x="1334513" y="2571744"/>
              <a:ext cx="1285884"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latin typeface="华文细黑" pitchFamily="2" charset="-122"/>
                  <a:ea typeface="华文细黑" pitchFamily="2" charset="-122"/>
                </a:rPr>
                <a:t>先期指标</a:t>
              </a:r>
              <a:endParaRPr lang="zh-CN" altLang="en-US" sz="1200" dirty="0">
                <a:solidFill>
                  <a:srgbClr val="FF0000"/>
                </a:solidFill>
                <a:latin typeface="华文细黑" pitchFamily="2" charset="-122"/>
                <a:ea typeface="华文细黑" pitchFamily="2" charset="-122"/>
              </a:endParaRPr>
            </a:p>
          </p:txBody>
        </p:sp>
        <p:sp>
          <p:nvSpPr>
            <p:cNvPr id="28" name="椭圆 27"/>
            <p:cNvSpPr/>
            <p:nvPr/>
          </p:nvSpPr>
          <p:spPr>
            <a:xfrm>
              <a:off x="6478049" y="2571744"/>
              <a:ext cx="1285884"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latin typeface="华文细黑" pitchFamily="2" charset="-122"/>
                  <a:ea typeface="华文细黑" pitchFamily="2" charset="-122"/>
                </a:rPr>
                <a:t>后期指标</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t="19180"/>
          <a:stretch>
            <a:fillRect/>
          </a:stretch>
        </p:blipFill>
        <p:spPr bwMode="auto">
          <a:xfrm>
            <a:off x="1571604" y="2500306"/>
            <a:ext cx="5800725" cy="3571900"/>
          </a:xfrm>
          <a:prstGeom prst="rect">
            <a:avLst/>
          </a:prstGeom>
          <a:noFill/>
          <a:ln w="9525">
            <a:noFill/>
            <a:miter lim="800000"/>
            <a:headEnd/>
            <a:tailEnd/>
          </a:ln>
          <a:effectLst/>
        </p:spPr>
      </p:pic>
      <p:pic>
        <p:nvPicPr>
          <p:cNvPr id="5" name="Picture 1"/>
          <p:cNvPicPr>
            <a:picLocks noChangeAspect="1" noChangeArrowheads="1"/>
          </p:cNvPicPr>
          <p:nvPr/>
        </p:nvPicPr>
        <p:blipFill>
          <a:blip r:embed="rId3" cstate="print"/>
          <a:srcRect/>
          <a:stretch>
            <a:fillRect/>
          </a:stretch>
        </p:blipFill>
        <p:spPr bwMode="auto">
          <a:xfrm>
            <a:off x="857224" y="428604"/>
            <a:ext cx="1047750" cy="685800"/>
          </a:xfrm>
          <a:prstGeom prst="rect">
            <a:avLst/>
          </a:prstGeom>
          <a:noFill/>
          <a:ln w="9525">
            <a:noFill/>
            <a:miter lim="800000"/>
            <a:headEnd/>
            <a:tailEnd/>
          </a:ln>
          <a:effectLst/>
        </p:spPr>
      </p:pic>
      <p:sp>
        <p:nvSpPr>
          <p:cNvPr id="6" name="TextBox 5"/>
          <p:cNvSpPr txBox="1"/>
          <p:nvPr/>
        </p:nvSpPr>
        <p:spPr>
          <a:xfrm>
            <a:off x="0" y="1500174"/>
            <a:ext cx="9144000" cy="400110"/>
          </a:xfrm>
          <a:prstGeom prst="rect">
            <a:avLst/>
          </a:prstGeom>
          <a:noFill/>
        </p:spPr>
        <p:txBody>
          <a:bodyPr wrap="square" rtlCol="0">
            <a:spAutoFit/>
          </a:bodyPr>
          <a:lstStyle/>
          <a:p>
            <a:pPr algn="ctr"/>
            <a:r>
              <a:rPr lang="zh-CN" altLang="en-US" sz="2000" b="1" dirty="0" smtClean="0">
                <a:solidFill>
                  <a:srgbClr val="0070C0"/>
                </a:solidFill>
                <a:latin typeface="华文细黑" pitchFamily="2" charset="-122"/>
                <a:ea typeface="华文细黑" pitchFamily="2" charset="-122"/>
              </a:rPr>
              <a:t>四个支柱都很强大的品牌才是强势品牌</a:t>
            </a:r>
            <a:endParaRPr lang="zh-CN" altLang="en-US" sz="2000" b="1" dirty="0">
              <a:solidFill>
                <a:srgbClr val="0070C0"/>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14414" y="2571744"/>
            <a:ext cx="6724650" cy="3324212"/>
            <a:chOff x="1285852" y="2838464"/>
            <a:chExt cx="6724650" cy="3324212"/>
          </a:xfrm>
        </p:grpSpPr>
        <p:pic>
          <p:nvPicPr>
            <p:cNvPr id="1026" name="Picture 2"/>
            <p:cNvPicPr>
              <a:picLocks noChangeAspect="1" noChangeArrowheads="1"/>
            </p:cNvPicPr>
            <p:nvPr/>
          </p:nvPicPr>
          <p:blipFill>
            <a:blip r:embed="rId2" cstate="print"/>
            <a:srcRect t="35846"/>
            <a:stretch>
              <a:fillRect/>
            </a:stretch>
          </p:blipFill>
          <p:spPr bwMode="auto">
            <a:xfrm>
              <a:off x="1285852" y="2838464"/>
              <a:ext cx="6724650" cy="3324212"/>
            </a:xfrm>
            <a:prstGeom prst="rect">
              <a:avLst/>
            </a:prstGeom>
            <a:noFill/>
            <a:ln w="9525">
              <a:noFill/>
              <a:miter lim="800000"/>
              <a:headEnd/>
              <a:tailEnd/>
            </a:ln>
            <a:effectLst/>
          </p:spPr>
        </p:pic>
        <p:sp>
          <p:nvSpPr>
            <p:cNvPr id="3" name="矩形 2"/>
            <p:cNvSpPr/>
            <p:nvPr/>
          </p:nvSpPr>
          <p:spPr>
            <a:xfrm>
              <a:off x="4000496" y="2838464"/>
              <a:ext cx="178595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Picture 1"/>
          <p:cNvPicPr>
            <a:picLocks noChangeAspect="1" noChangeArrowheads="1"/>
          </p:cNvPicPr>
          <p:nvPr/>
        </p:nvPicPr>
        <p:blipFill>
          <a:blip r:embed="rId3" cstate="print"/>
          <a:srcRect/>
          <a:stretch>
            <a:fillRect/>
          </a:stretch>
        </p:blipFill>
        <p:spPr bwMode="auto">
          <a:xfrm>
            <a:off x="857224" y="428604"/>
            <a:ext cx="1047750" cy="68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857620" y="1500174"/>
            <a:ext cx="1209549" cy="1214446"/>
          </a:xfrm>
          <a:prstGeom prst="rect">
            <a:avLst/>
          </a:prstGeom>
          <a:noFill/>
          <a:ln w="9525">
            <a:noFill/>
            <a:miter lim="800000"/>
            <a:headEnd/>
            <a:tailEnd/>
          </a:ln>
          <a:effectLst/>
        </p:spPr>
      </p:pic>
      <p:sp>
        <p:nvSpPr>
          <p:cNvPr id="8" name="TextBox 7"/>
          <p:cNvSpPr txBox="1"/>
          <p:nvPr/>
        </p:nvSpPr>
        <p:spPr>
          <a:xfrm>
            <a:off x="5214942" y="1957320"/>
            <a:ext cx="1500198" cy="400110"/>
          </a:xfrm>
          <a:prstGeom prst="rect">
            <a:avLst/>
          </a:prstGeom>
          <a:noFill/>
        </p:spPr>
        <p:txBody>
          <a:bodyPr wrap="square" rtlCol="0">
            <a:spAutoFit/>
          </a:bodyPr>
          <a:lstStyle/>
          <a:p>
            <a:r>
              <a:rPr lang="zh-CN" altLang="en-US" sz="2000" b="1" dirty="0" smtClean="0">
                <a:latin typeface="华文细黑" pitchFamily="2" charset="-122"/>
                <a:ea typeface="华文细黑" pitchFamily="2" charset="-122"/>
              </a:rPr>
              <a:t>正在成长</a:t>
            </a:r>
            <a:endParaRPr lang="zh-CN" altLang="en-US" sz="2000" b="1"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3295" t="27681" r="24475" b="10034"/>
          <a:stretch>
            <a:fillRect/>
          </a:stretch>
        </p:blipFill>
        <p:spPr bwMode="auto">
          <a:xfrm>
            <a:off x="2321703" y="2357430"/>
            <a:ext cx="4500594" cy="3789974"/>
          </a:xfrm>
          <a:prstGeom prst="rect">
            <a:avLst/>
          </a:prstGeom>
          <a:noFill/>
          <a:ln w="9525">
            <a:noFill/>
            <a:miter lim="800000"/>
            <a:headEnd/>
            <a:tailEnd/>
          </a:ln>
          <a:effectLst/>
        </p:spPr>
      </p:pic>
      <p:pic>
        <p:nvPicPr>
          <p:cNvPr id="3" name="Picture 1"/>
          <p:cNvPicPr>
            <a:picLocks noChangeAspect="1" noChangeArrowheads="1"/>
          </p:cNvPicPr>
          <p:nvPr/>
        </p:nvPicPr>
        <p:blipFill>
          <a:blip r:embed="rId3" cstate="print"/>
          <a:srcRect/>
          <a:stretch>
            <a:fillRect/>
          </a:stretch>
        </p:blipFill>
        <p:spPr bwMode="auto">
          <a:xfrm>
            <a:off x="857224" y="428604"/>
            <a:ext cx="1047750" cy="685800"/>
          </a:xfrm>
          <a:prstGeom prst="rect">
            <a:avLst/>
          </a:prstGeom>
          <a:noFill/>
          <a:ln w="9525">
            <a:noFill/>
            <a:miter lim="800000"/>
            <a:headEnd/>
            <a:tailEnd/>
          </a:ln>
          <a:effectLst/>
        </p:spPr>
      </p:pic>
      <p:sp>
        <p:nvSpPr>
          <p:cNvPr id="4" name="TextBox 3"/>
          <p:cNvSpPr txBox="1"/>
          <p:nvPr/>
        </p:nvSpPr>
        <p:spPr>
          <a:xfrm>
            <a:off x="2714612" y="1500174"/>
            <a:ext cx="3714776" cy="400110"/>
          </a:xfrm>
          <a:prstGeom prst="rect">
            <a:avLst/>
          </a:prstGeom>
          <a:noFill/>
        </p:spPr>
        <p:txBody>
          <a:bodyPr wrap="square" rtlCol="0">
            <a:spAutoFit/>
          </a:bodyPr>
          <a:lstStyle/>
          <a:p>
            <a:pPr algn="ctr"/>
            <a:r>
              <a:rPr lang="zh-CN" altLang="en-US" sz="2000" b="1" dirty="0" smtClean="0">
                <a:latin typeface="华文细黑" pitchFamily="2" charset="-122"/>
                <a:ea typeface="华文细黑" pitchFamily="2" charset="-122"/>
              </a:rPr>
              <a:t>品牌资产成长的轨迹</a:t>
            </a:r>
            <a:endParaRPr lang="zh-CN" altLang="en-US" sz="2000" b="1"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428860" y="2357430"/>
            <a:ext cx="4357718" cy="3786621"/>
          </a:xfrm>
          <a:prstGeom prst="rect">
            <a:avLst/>
          </a:prstGeom>
          <a:noFill/>
          <a:ln w="9525">
            <a:noFill/>
            <a:miter lim="800000"/>
            <a:headEnd/>
            <a:tailEnd/>
          </a:ln>
          <a:effectLst/>
        </p:spPr>
      </p:pic>
      <p:pic>
        <p:nvPicPr>
          <p:cNvPr id="3" name="Picture 1"/>
          <p:cNvPicPr>
            <a:picLocks noChangeAspect="1" noChangeArrowheads="1"/>
          </p:cNvPicPr>
          <p:nvPr/>
        </p:nvPicPr>
        <p:blipFill>
          <a:blip r:embed="rId3" cstate="print"/>
          <a:srcRect/>
          <a:stretch>
            <a:fillRect/>
          </a:stretch>
        </p:blipFill>
        <p:spPr bwMode="auto">
          <a:xfrm>
            <a:off x="857224" y="428604"/>
            <a:ext cx="1047750" cy="685800"/>
          </a:xfrm>
          <a:prstGeom prst="rect">
            <a:avLst/>
          </a:prstGeom>
          <a:noFill/>
          <a:ln w="9525">
            <a:noFill/>
            <a:miter lim="800000"/>
            <a:headEnd/>
            <a:tailEnd/>
          </a:ln>
          <a:effectLst/>
        </p:spPr>
      </p:pic>
      <p:sp>
        <p:nvSpPr>
          <p:cNvPr id="4" name="TextBox 3"/>
          <p:cNvSpPr txBox="1"/>
          <p:nvPr/>
        </p:nvSpPr>
        <p:spPr>
          <a:xfrm>
            <a:off x="2714612" y="1500174"/>
            <a:ext cx="3714776" cy="400110"/>
          </a:xfrm>
          <a:prstGeom prst="rect">
            <a:avLst/>
          </a:prstGeom>
          <a:noFill/>
        </p:spPr>
        <p:txBody>
          <a:bodyPr wrap="square" rtlCol="0">
            <a:spAutoFit/>
          </a:bodyPr>
          <a:lstStyle/>
          <a:p>
            <a:pPr algn="ctr"/>
            <a:r>
              <a:rPr lang="zh-CN" altLang="en-US" sz="2000" b="1" dirty="0" smtClean="0">
                <a:latin typeface="华文细黑" pitchFamily="2" charset="-122"/>
                <a:ea typeface="华文细黑" pitchFamily="2" charset="-122"/>
              </a:rPr>
              <a:t>品牌资产衰退的轨迹</a:t>
            </a:r>
            <a:endParaRPr lang="zh-CN" altLang="en-US" sz="2000" b="1"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967358" y="3095633"/>
            <a:ext cx="1818956" cy="761995"/>
          </a:xfrm>
          <a:prstGeom prst="rect">
            <a:avLst/>
          </a:prstGeom>
          <a:noFill/>
          <a:ln w="9525">
            <a:noFill/>
            <a:miter lim="800000"/>
            <a:headEnd/>
            <a:tailEnd/>
          </a:ln>
          <a:effectLst/>
        </p:spPr>
      </p:pic>
      <p:sp>
        <p:nvSpPr>
          <p:cNvPr id="2" name="Rectangle 2"/>
          <p:cNvSpPr txBox="1">
            <a:spLocks noChangeArrowheads="1"/>
          </p:cNvSpPr>
          <p:nvPr/>
        </p:nvSpPr>
        <p:spPr>
          <a:xfrm>
            <a:off x="4857752" y="3429000"/>
            <a:ext cx="4286248" cy="1000132"/>
          </a:xfrm>
          <a:prstGeom prst="rect">
            <a:avLst/>
          </a:prstGeom>
        </p:spPr>
        <p:txBody>
          <a:bodyPr vert="horz" lIns="91440" tIns="45720" rIns="91440" bIns="45720" rtlCol="0" anchor="ctr">
            <a:noAutofit/>
          </a:bodyPr>
          <a:lstStyle/>
          <a:p>
            <a:pPr lvl="0" algn="ctr">
              <a:spcBef>
                <a:spcPct val="0"/>
              </a:spcBef>
            </a:pPr>
            <a:r>
              <a:rPr kumimoji="0" lang="zh-CN" altLang="en-US" sz="72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智威汤逊</a:t>
            </a:r>
            <a:endParaRPr kumimoji="0" lang="en-US" altLang="en-US" sz="7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
        <p:nvSpPr>
          <p:cNvPr id="4099" name="Rectangle 3"/>
          <p:cNvSpPr>
            <a:spLocks noChangeArrowheads="1"/>
          </p:cNvSpPr>
          <p:nvPr/>
        </p:nvSpPr>
        <p:spPr bwMode="auto">
          <a:xfrm>
            <a:off x="285720" y="3955325"/>
            <a:ext cx="463641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广告旨在生产商和其产品使用者之间产生共鸣，经过一段时间之后</a:t>
            </a:r>
            <a:r>
              <a:rPr lang="zh-CN" altLang="en-US" sz="1600" dirty="0" smtClean="0">
                <a:latin typeface="华文细黑" pitchFamily="2" charset="-122"/>
                <a:ea typeface="华文细黑" pitchFamily="2" charset="-122"/>
                <a:cs typeface="Times New Roman" pitchFamily="18" charset="0"/>
              </a:rPr>
              <a:t>，</a:t>
            </a:r>
            <a:endParaRPr lang="en-US" altLang="zh-CN" sz="1600" dirty="0" smtClean="0">
              <a:latin typeface="华文细黑" pitchFamily="2" charset="-122"/>
              <a:ea typeface="华文细黑" pitchFamily="2" charset="-122"/>
              <a:cs typeface="Times New Roman" pitchFamily="18" charset="0"/>
            </a:endParaRPr>
          </a:p>
          <a:p>
            <a:pPr lvl="0" algn="r" fontAlgn="base">
              <a:spcBef>
                <a:spcPct val="0"/>
              </a:spcBef>
              <a:spcAft>
                <a:spcPct val="0"/>
              </a:spcAft>
            </a:pPr>
            <a:r>
              <a:rPr kumimoji="0" lang="zh-CN" sz="16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它将成为生产商可以拥</a:t>
            </a: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rPr>
              <a:t>有的最具价值的资产</a:t>
            </a:r>
            <a:r>
              <a:rPr lang="zh-CN" altLang="en-US" sz="1600" dirty="0" smtClean="0">
                <a:latin typeface="华文细黑" pitchFamily="2" charset="-122"/>
                <a:ea typeface="华文细黑" pitchFamily="2" charset="-122"/>
                <a:cs typeface="Times New Roman" pitchFamily="18" charset="0"/>
              </a:rPr>
              <a:t>。</a:t>
            </a:r>
            <a:r>
              <a:rPr kumimoji="0" lang="zh-CN" altLang="en-US" sz="16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r="1339"/>
          <a:stretch>
            <a:fillRect/>
          </a:stretch>
        </p:blipFill>
        <p:spPr bwMode="auto">
          <a:xfrm>
            <a:off x="4095598" y="2160531"/>
            <a:ext cx="5048402" cy="2054288"/>
          </a:xfrm>
          <a:prstGeom prst="rect">
            <a:avLst/>
          </a:prstGeom>
          <a:noFill/>
          <a:ln w="9525">
            <a:noFill/>
            <a:miter lim="800000"/>
            <a:headEnd/>
            <a:tailEnd/>
          </a:ln>
          <a:effectLst/>
        </p:spPr>
      </p:pic>
      <p:sp>
        <p:nvSpPr>
          <p:cNvPr id="3" name="TextBox 2"/>
          <p:cNvSpPr txBox="1"/>
          <p:nvPr/>
        </p:nvSpPr>
        <p:spPr>
          <a:xfrm>
            <a:off x="214282" y="2285992"/>
            <a:ext cx="2286016" cy="1138773"/>
          </a:xfrm>
          <a:prstGeom prst="rect">
            <a:avLst/>
          </a:prstGeom>
          <a:noFill/>
        </p:spPr>
        <p:txBody>
          <a:bodyPr wrap="square" rtlCol="0">
            <a:spAutoFit/>
          </a:bodyPr>
          <a:lstStyle/>
          <a:p>
            <a:r>
              <a:rPr lang="zh-CN" altLang="en-US" sz="4000" b="1" spc="-300" dirty="0" smtClean="0">
                <a:solidFill>
                  <a:schemeClr val="tx1">
                    <a:lumMod val="95000"/>
                    <a:lumOff val="5000"/>
                  </a:schemeClr>
                </a:solidFill>
                <a:latin typeface="微软雅黑" pitchFamily="34" charset="-122"/>
                <a:ea typeface="微软雅黑" pitchFamily="34" charset="-122"/>
              </a:rPr>
              <a:t>品牌工具</a:t>
            </a:r>
            <a:endParaRPr lang="en-US" altLang="zh-CN" sz="4000" b="1" spc="-300" dirty="0" smtClean="0">
              <a:solidFill>
                <a:schemeClr val="tx1">
                  <a:lumMod val="95000"/>
                  <a:lumOff val="5000"/>
                </a:schemeClr>
              </a:solidFill>
              <a:latin typeface="微软雅黑" pitchFamily="34" charset="-122"/>
              <a:ea typeface="微软雅黑" pitchFamily="34" charset="-122"/>
            </a:endParaRPr>
          </a:p>
          <a:p>
            <a:r>
              <a:rPr lang="zh-CN" altLang="en-US" sz="2800" b="1" spc="-300" dirty="0" smtClean="0">
                <a:solidFill>
                  <a:schemeClr val="tx1">
                    <a:lumMod val="95000"/>
                    <a:lumOff val="5000"/>
                  </a:schemeClr>
                </a:solidFill>
                <a:latin typeface="微软雅黑" pitchFamily="34" charset="-122"/>
                <a:ea typeface="微软雅黑" pitchFamily="34" charset="-122"/>
              </a:rPr>
              <a:t>或成广告公司</a:t>
            </a:r>
            <a:endParaRPr lang="en-US" altLang="zh-CN" sz="2800" b="1" spc="-300" dirty="0" smtClean="0">
              <a:solidFill>
                <a:schemeClr val="tx1">
                  <a:lumMod val="95000"/>
                  <a:lumOff val="5000"/>
                </a:schemeClr>
              </a:solidFill>
              <a:latin typeface="微软雅黑" pitchFamily="34" charset="-122"/>
              <a:ea typeface="微软雅黑" pitchFamily="34" charset="-122"/>
            </a:endParaRPr>
          </a:p>
        </p:txBody>
      </p:sp>
      <p:sp>
        <p:nvSpPr>
          <p:cNvPr id="4" name="TextBox 3"/>
          <p:cNvSpPr txBox="1"/>
          <p:nvPr/>
        </p:nvSpPr>
        <p:spPr>
          <a:xfrm>
            <a:off x="0" y="3357562"/>
            <a:ext cx="4286248" cy="1077218"/>
          </a:xfrm>
          <a:prstGeom prst="rect">
            <a:avLst/>
          </a:prstGeom>
          <a:noFill/>
        </p:spPr>
        <p:txBody>
          <a:bodyPr wrap="square" rtlCol="0">
            <a:spAutoFit/>
          </a:bodyPr>
          <a:lstStyle/>
          <a:p>
            <a:pPr algn="r"/>
            <a:r>
              <a:rPr lang="zh-CN" altLang="en-US" sz="1600" dirty="0" smtClean="0">
                <a:latin typeface="华文细黑" pitchFamily="2" charset="-122"/>
                <a:ea typeface="华文细黑" pitchFamily="2" charset="-122"/>
              </a:rPr>
              <a:t>伴随大师们的门户创立</a:t>
            </a:r>
            <a:endParaRPr lang="en-US" altLang="zh-CN" sz="1600" dirty="0" smtClean="0">
              <a:latin typeface="华文细黑" pitchFamily="2" charset="-122"/>
              <a:ea typeface="华文细黑" pitchFamily="2" charset="-122"/>
            </a:endParaRPr>
          </a:p>
          <a:p>
            <a:pPr algn="r"/>
            <a:r>
              <a:rPr lang="zh-CN" altLang="en-US" sz="1600" dirty="0" smtClean="0">
                <a:latin typeface="华文细黑" pitchFamily="2" charset="-122"/>
                <a:ea typeface="华文细黑" pitchFamily="2" charset="-122"/>
              </a:rPr>
              <a:t>国际广告集团相继涌现，并相互角逐</a:t>
            </a:r>
            <a:endParaRPr lang="en-US" altLang="zh-CN" sz="1600" dirty="0" smtClean="0">
              <a:latin typeface="华文细黑" pitchFamily="2" charset="-122"/>
              <a:ea typeface="华文细黑" pitchFamily="2" charset="-122"/>
            </a:endParaRPr>
          </a:p>
          <a:p>
            <a:pPr algn="r"/>
            <a:r>
              <a:rPr lang="zh-CN" altLang="en-US" sz="1600" dirty="0" smtClean="0">
                <a:latin typeface="华文细黑" pitchFamily="2" charset="-122"/>
                <a:ea typeface="华文细黑" pitchFamily="2" charset="-122"/>
              </a:rPr>
              <a:t>他们依靠先哲留下的宝贵遗产</a:t>
            </a:r>
            <a:endParaRPr lang="en-US" altLang="zh-CN" sz="1600" dirty="0" smtClean="0">
              <a:latin typeface="华文细黑" pitchFamily="2" charset="-122"/>
              <a:ea typeface="华文细黑" pitchFamily="2" charset="-122"/>
            </a:endParaRPr>
          </a:p>
          <a:p>
            <a:pPr algn="r"/>
            <a:r>
              <a:rPr lang="zh-CN" altLang="en-US" sz="1600" dirty="0" smtClean="0">
                <a:latin typeface="华文细黑" pitchFamily="2" charset="-122"/>
                <a:ea typeface="华文细黑" pitchFamily="2" charset="-122"/>
              </a:rPr>
              <a:t>结合新时代生产需求，创造了各自的品牌工具</a:t>
            </a:r>
            <a:endParaRPr lang="zh-CN" altLang="en-US" sz="1600" dirty="0">
              <a:latin typeface="华文细黑" pitchFamily="2" charset="-122"/>
              <a:ea typeface="华文细黑" pitchFamily="2" charset="-122"/>
            </a:endParaRPr>
          </a:p>
        </p:txBody>
      </p:sp>
      <p:sp>
        <p:nvSpPr>
          <p:cNvPr id="5" name="矩形 4"/>
          <p:cNvSpPr/>
          <p:nvPr/>
        </p:nvSpPr>
        <p:spPr>
          <a:xfrm>
            <a:off x="2071686" y="2071678"/>
            <a:ext cx="2286000" cy="1374735"/>
          </a:xfrm>
          <a:prstGeom prst="rect">
            <a:avLst/>
          </a:prstGeom>
        </p:spPr>
        <p:txBody>
          <a:bodyPr>
            <a:spAutoFit/>
          </a:bodyPr>
          <a:lstStyle/>
          <a:p>
            <a:pPr lvl="0">
              <a:lnSpc>
                <a:spcPts val="5000"/>
              </a:lnSpc>
            </a:pPr>
            <a:r>
              <a:rPr lang="zh-CN" altLang="en-US" sz="5400" b="1" dirty="0" smtClean="0">
                <a:solidFill>
                  <a:srgbClr val="FF0000"/>
                </a:solidFill>
                <a:latin typeface="微软雅黑" pitchFamily="34" charset="-122"/>
                <a:ea typeface="微软雅黑" pitchFamily="34" charset="-122"/>
              </a:rPr>
              <a:t>最大的</a:t>
            </a:r>
            <a:endParaRPr lang="en-US" altLang="zh-CN" sz="5400" b="1" dirty="0" smtClean="0">
              <a:solidFill>
                <a:srgbClr val="FF0000"/>
              </a:solidFill>
              <a:latin typeface="微软雅黑" pitchFamily="34" charset="-122"/>
              <a:ea typeface="微软雅黑" pitchFamily="34" charset="-122"/>
            </a:endParaRPr>
          </a:p>
          <a:p>
            <a:pPr lvl="0">
              <a:lnSpc>
                <a:spcPts val="5000"/>
              </a:lnSpc>
            </a:pPr>
            <a:r>
              <a:rPr lang="zh-CN" altLang="en-US" sz="5400" b="1" dirty="0" smtClean="0">
                <a:solidFill>
                  <a:srgbClr val="FF0000"/>
                </a:solidFill>
                <a:latin typeface="微软雅黑" pitchFamily="34" charset="-122"/>
                <a:ea typeface="微软雅黑" pitchFamily="34" charset="-122"/>
              </a:rPr>
              <a:t>发言体</a:t>
            </a:r>
            <a:endParaRPr lang="zh-CN" altLang="en-US" sz="54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296541" y="201019"/>
            <a:ext cx="3775393" cy="523220"/>
          </a:xfrm>
          <a:prstGeom prst="rect">
            <a:avLst/>
          </a:prstGeom>
          <a:noFill/>
          <a:ln w="9525">
            <a:noFill/>
            <a:miter lim="800000"/>
            <a:headEnd/>
            <a:tailEnd/>
          </a:ln>
          <a:effectLst/>
        </p:spPr>
        <p:txBody>
          <a:bodyPr wrap="none">
            <a:spAutoFit/>
          </a:bodyPr>
          <a:lstStyle/>
          <a:p>
            <a:r>
              <a:rPr kumimoji="1" lang="zh-CN" altLang="en-US" sz="2800" b="1" dirty="0">
                <a:latin typeface="华文细黑" pitchFamily="2" charset="-122"/>
                <a:ea typeface="华文细黑" pitchFamily="2" charset="-122"/>
              </a:rPr>
              <a:t>智威汤逊品牌运作流程</a:t>
            </a:r>
          </a:p>
        </p:txBody>
      </p:sp>
      <p:sp>
        <p:nvSpPr>
          <p:cNvPr id="4" name="Rectangle 34"/>
          <p:cNvSpPr>
            <a:spLocks noChangeArrowheads="1"/>
          </p:cNvSpPr>
          <p:nvPr/>
        </p:nvSpPr>
        <p:spPr bwMode="auto">
          <a:xfrm>
            <a:off x="5105400" y="2514600"/>
            <a:ext cx="2819400" cy="701675"/>
          </a:xfrm>
          <a:prstGeom prst="rect">
            <a:avLst/>
          </a:prstGeom>
          <a:noFill/>
          <a:ln w="9525">
            <a:noFill/>
            <a:miter lim="800000"/>
            <a:headEnd/>
            <a:tailEnd/>
          </a:ln>
          <a:effectLst/>
        </p:spPr>
        <p:txBody>
          <a:bodyPr>
            <a:spAutoFit/>
          </a:bodyPr>
          <a:lstStyle/>
          <a:p>
            <a:r>
              <a:rPr kumimoji="1" lang="en-US" altLang="zh-CN" sz="2000" b="1" dirty="0">
                <a:latin typeface="华文细黑" pitchFamily="2" charset="-122"/>
                <a:ea typeface="华文细黑" pitchFamily="2" charset="-122"/>
              </a:rPr>
              <a:t>Why are we there?</a:t>
            </a:r>
          </a:p>
          <a:p>
            <a:r>
              <a:rPr kumimoji="1" lang="zh-CN" altLang="en-US" sz="2000" b="1">
                <a:latin typeface="华文细黑" pitchFamily="2" charset="-122"/>
                <a:ea typeface="华文细黑" pitchFamily="2" charset="-122"/>
              </a:rPr>
              <a:t>我们为什么在这里？</a:t>
            </a:r>
            <a:r>
              <a:rPr kumimoji="1" lang="ja-JP" altLang="en-US" sz="2000" b="1">
                <a:solidFill>
                  <a:schemeClr val="bg1"/>
                </a:solidFill>
                <a:latin typeface="华文细黑" pitchFamily="2" charset="-122"/>
                <a:ea typeface="华文细黑" pitchFamily="2" charset="-122"/>
              </a:rPr>
              <a:t> </a:t>
            </a:r>
          </a:p>
        </p:txBody>
      </p:sp>
      <p:sp>
        <p:nvSpPr>
          <p:cNvPr id="5" name="Rectangle 35"/>
          <p:cNvSpPr>
            <a:spLocks noChangeArrowheads="1"/>
          </p:cNvSpPr>
          <p:nvPr/>
        </p:nvSpPr>
        <p:spPr bwMode="auto">
          <a:xfrm>
            <a:off x="4038600" y="3505200"/>
            <a:ext cx="3200400" cy="701675"/>
          </a:xfrm>
          <a:prstGeom prst="rect">
            <a:avLst/>
          </a:prstGeom>
          <a:noFill/>
          <a:ln w="9525">
            <a:noFill/>
            <a:miter lim="800000"/>
            <a:headEnd/>
            <a:tailEnd/>
          </a:ln>
          <a:effectLst/>
        </p:spPr>
        <p:txBody>
          <a:bodyPr>
            <a:spAutoFit/>
          </a:bodyPr>
          <a:lstStyle/>
          <a:p>
            <a:r>
              <a:rPr kumimoji="1" lang="en-US" altLang="zh-CN" sz="2000" b="1" dirty="0">
                <a:latin typeface="华文细黑" pitchFamily="2" charset="-122"/>
                <a:ea typeface="华文细黑" pitchFamily="2" charset="-122"/>
              </a:rPr>
              <a:t>Where could we be ?</a:t>
            </a:r>
          </a:p>
          <a:p>
            <a:r>
              <a:rPr kumimoji="1" lang="zh-CN" altLang="en-US" sz="2000" b="1" dirty="0">
                <a:latin typeface="华文细黑" pitchFamily="2" charset="-122"/>
                <a:ea typeface="华文细黑" pitchFamily="2" charset="-122"/>
              </a:rPr>
              <a:t>我们要到哪里去？</a:t>
            </a:r>
          </a:p>
        </p:txBody>
      </p:sp>
      <p:sp>
        <p:nvSpPr>
          <p:cNvPr id="6" name="Rectangle 36"/>
          <p:cNvSpPr>
            <a:spLocks noChangeArrowheads="1"/>
          </p:cNvSpPr>
          <p:nvPr/>
        </p:nvSpPr>
        <p:spPr bwMode="auto">
          <a:xfrm>
            <a:off x="881058" y="5486400"/>
            <a:ext cx="3048000" cy="701675"/>
          </a:xfrm>
          <a:prstGeom prst="rect">
            <a:avLst/>
          </a:prstGeom>
          <a:noFill/>
          <a:ln w="9525">
            <a:noFill/>
            <a:miter lim="800000"/>
            <a:headEnd/>
            <a:tailEnd/>
          </a:ln>
          <a:effectLst/>
        </p:spPr>
        <p:txBody>
          <a:bodyPr>
            <a:spAutoFit/>
          </a:bodyPr>
          <a:lstStyle/>
          <a:p>
            <a:r>
              <a:rPr kumimoji="1" lang="en-US" altLang="zh-CN" sz="2000" b="1" dirty="0">
                <a:latin typeface="华文细黑" pitchFamily="2" charset="-122"/>
                <a:ea typeface="华文细黑" pitchFamily="2" charset="-122"/>
              </a:rPr>
              <a:t>Are we getting there? </a:t>
            </a:r>
          </a:p>
          <a:p>
            <a:r>
              <a:rPr kumimoji="1" lang="zh-CN" altLang="en-US" sz="2000" b="1" dirty="0">
                <a:latin typeface="华文细黑" pitchFamily="2" charset="-122"/>
                <a:ea typeface="华文细黑" pitchFamily="2" charset="-122"/>
              </a:rPr>
              <a:t>我们正在去那里吗？</a:t>
            </a:r>
          </a:p>
        </p:txBody>
      </p:sp>
      <p:sp>
        <p:nvSpPr>
          <p:cNvPr id="7" name="Rectangle 37"/>
          <p:cNvSpPr>
            <a:spLocks noChangeArrowheads="1"/>
          </p:cNvSpPr>
          <p:nvPr/>
        </p:nvSpPr>
        <p:spPr bwMode="auto">
          <a:xfrm>
            <a:off x="2895600" y="4495800"/>
            <a:ext cx="3276600" cy="701675"/>
          </a:xfrm>
          <a:prstGeom prst="rect">
            <a:avLst/>
          </a:prstGeom>
          <a:noFill/>
          <a:ln w="9525">
            <a:noFill/>
            <a:miter lim="800000"/>
            <a:headEnd/>
            <a:tailEnd/>
          </a:ln>
          <a:effectLst/>
        </p:spPr>
        <p:txBody>
          <a:bodyPr>
            <a:spAutoFit/>
          </a:bodyPr>
          <a:lstStyle/>
          <a:p>
            <a:r>
              <a:rPr kumimoji="1" lang="en-US" altLang="zh-CN" sz="2000" b="1" dirty="0">
                <a:latin typeface="华文细黑" pitchFamily="2" charset="-122"/>
                <a:ea typeface="华文细黑" pitchFamily="2" charset="-122"/>
              </a:rPr>
              <a:t>How do we get there? </a:t>
            </a:r>
          </a:p>
          <a:p>
            <a:r>
              <a:rPr kumimoji="1" lang="zh-CN" altLang="en-US" sz="2000" b="1" dirty="0">
                <a:latin typeface="华文细黑" pitchFamily="2" charset="-122"/>
                <a:ea typeface="华文细黑" pitchFamily="2" charset="-122"/>
              </a:rPr>
              <a:t>我们如何到那里？</a:t>
            </a:r>
            <a:r>
              <a:rPr kumimoji="1" lang="ja-JP" altLang="en-US" sz="2000" b="1" dirty="0">
                <a:latin typeface="华文细黑" pitchFamily="2" charset="-122"/>
                <a:ea typeface="华文细黑" pitchFamily="2" charset="-122"/>
              </a:rPr>
              <a:t> </a:t>
            </a:r>
          </a:p>
        </p:txBody>
      </p:sp>
      <p:grpSp>
        <p:nvGrpSpPr>
          <p:cNvPr id="8" name="Group 38"/>
          <p:cNvGrpSpPr>
            <a:grpSpLocks/>
          </p:cNvGrpSpPr>
          <p:nvPr/>
        </p:nvGrpSpPr>
        <p:grpSpPr bwMode="auto">
          <a:xfrm>
            <a:off x="990600" y="1447800"/>
            <a:ext cx="7543800" cy="3962400"/>
            <a:chOff x="624" y="912"/>
            <a:chExt cx="4752" cy="2496"/>
          </a:xfrm>
        </p:grpSpPr>
        <p:sp>
          <p:nvSpPr>
            <p:cNvPr id="9" name="Rectangle 39"/>
            <p:cNvSpPr>
              <a:spLocks noChangeArrowheads="1"/>
            </p:cNvSpPr>
            <p:nvPr/>
          </p:nvSpPr>
          <p:spPr bwMode="auto">
            <a:xfrm>
              <a:off x="3936" y="960"/>
              <a:ext cx="1440" cy="442"/>
            </a:xfrm>
            <a:prstGeom prst="rect">
              <a:avLst/>
            </a:prstGeom>
            <a:noFill/>
            <a:ln w="9525">
              <a:noFill/>
              <a:miter lim="800000"/>
              <a:headEnd/>
              <a:tailEnd/>
            </a:ln>
            <a:effectLst/>
          </p:spPr>
          <p:txBody>
            <a:bodyPr>
              <a:spAutoFit/>
            </a:bodyPr>
            <a:lstStyle/>
            <a:p>
              <a:r>
                <a:rPr kumimoji="1" lang="en-US" altLang="zh-CN" sz="2000" b="1" dirty="0">
                  <a:latin typeface="华文细黑" pitchFamily="2" charset="-122"/>
                  <a:ea typeface="华文细黑" pitchFamily="2" charset="-122"/>
                </a:rPr>
                <a:t>Where are we?</a:t>
              </a:r>
            </a:p>
            <a:p>
              <a:r>
                <a:rPr kumimoji="1" lang="zh-CN" altLang="en-US" sz="2000" b="1">
                  <a:latin typeface="华文细黑" pitchFamily="2" charset="-122"/>
                  <a:ea typeface="华文细黑" pitchFamily="2" charset="-122"/>
                </a:rPr>
                <a:t>我们在哪里？</a:t>
              </a:r>
            </a:p>
          </p:txBody>
        </p:sp>
        <p:grpSp>
          <p:nvGrpSpPr>
            <p:cNvPr id="10" name="Group 40"/>
            <p:cNvGrpSpPr>
              <a:grpSpLocks/>
            </p:cNvGrpSpPr>
            <p:nvPr/>
          </p:nvGrpSpPr>
          <p:grpSpPr bwMode="auto">
            <a:xfrm>
              <a:off x="624" y="912"/>
              <a:ext cx="3216" cy="2496"/>
              <a:chOff x="720" y="960"/>
              <a:chExt cx="3216" cy="2496"/>
            </a:xfrm>
          </p:grpSpPr>
          <p:sp>
            <p:nvSpPr>
              <p:cNvPr id="11" name="Line 41"/>
              <p:cNvSpPr>
                <a:spLocks noChangeShapeType="1"/>
              </p:cNvSpPr>
              <p:nvPr/>
            </p:nvSpPr>
            <p:spPr bwMode="auto">
              <a:xfrm>
                <a:off x="3936" y="960"/>
                <a:ext cx="0" cy="624"/>
              </a:xfrm>
              <a:prstGeom prst="line">
                <a:avLst/>
              </a:prstGeom>
              <a:noFill/>
              <a:ln w="12700">
                <a:solidFill>
                  <a:schemeClr val="tx1"/>
                </a:solidFill>
                <a:round/>
                <a:headEnd/>
                <a:tailEnd/>
              </a:ln>
              <a:effectLst/>
            </p:spPr>
            <p:txBody>
              <a:bodyPr/>
              <a:lstStyle/>
              <a:p>
                <a:endParaRPr lang="zh-CN" altLang="en-US">
                  <a:latin typeface="华文细黑" pitchFamily="2" charset="-122"/>
                  <a:ea typeface="华文细黑" pitchFamily="2" charset="-122"/>
                </a:endParaRPr>
              </a:p>
            </p:txBody>
          </p:sp>
          <p:sp>
            <p:nvSpPr>
              <p:cNvPr id="12" name="Line 42"/>
              <p:cNvSpPr>
                <a:spLocks noChangeShapeType="1"/>
              </p:cNvSpPr>
              <p:nvPr/>
            </p:nvSpPr>
            <p:spPr bwMode="auto">
              <a:xfrm flipH="1">
                <a:off x="3264" y="1584"/>
                <a:ext cx="672" cy="0"/>
              </a:xfrm>
              <a:prstGeom prst="line">
                <a:avLst/>
              </a:prstGeom>
              <a:noFill/>
              <a:ln w="12700">
                <a:solidFill>
                  <a:schemeClr val="tx1"/>
                </a:solidFill>
                <a:round/>
                <a:headEnd/>
                <a:tailEnd/>
              </a:ln>
              <a:effectLst/>
            </p:spPr>
            <p:txBody>
              <a:bodyPr/>
              <a:lstStyle/>
              <a:p>
                <a:endParaRPr lang="zh-CN" altLang="en-US">
                  <a:latin typeface="华文细黑" pitchFamily="2" charset="-122"/>
                  <a:ea typeface="华文细黑" pitchFamily="2" charset="-122"/>
                </a:endParaRPr>
              </a:p>
            </p:txBody>
          </p:sp>
          <p:sp>
            <p:nvSpPr>
              <p:cNvPr id="13" name="Line 43"/>
              <p:cNvSpPr>
                <a:spLocks noChangeShapeType="1"/>
              </p:cNvSpPr>
              <p:nvPr/>
            </p:nvSpPr>
            <p:spPr bwMode="auto">
              <a:xfrm>
                <a:off x="3264" y="1584"/>
                <a:ext cx="0" cy="576"/>
              </a:xfrm>
              <a:prstGeom prst="line">
                <a:avLst/>
              </a:prstGeom>
              <a:noFill/>
              <a:ln w="12700">
                <a:solidFill>
                  <a:schemeClr val="tx1"/>
                </a:solidFill>
                <a:round/>
                <a:headEnd/>
                <a:tailEnd/>
              </a:ln>
              <a:effectLst/>
            </p:spPr>
            <p:txBody>
              <a:bodyPr/>
              <a:lstStyle/>
              <a:p>
                <a:endParaRPr lang="zh-CN" altLang="en-US">
                  <a:latin typeface="华文细黑" pitchFamily="2" charset="-122"/>
                  <a:ea typeface="华文细黑" pitchFamily="2" charset="-122"/>
                </a:endParaRPr>
              </a:p>
            </p:txBody>
          </p:sp>
          <p:sp>
            <p:nvSpPr>
              <p:cNvPr id="14" name="Line 44"/>
              <p:cNvSpPr>
                <a:spLocks noChangeShapeType="1"/>
              </p:cNvSpPr>
              <p:nvPr/>
            </p:nvSpPr>
            <p:spPr bwMode="auto">
              <a:xfrm flipH="1">
                <a:off x="2592" y="2160"/>
                <a:ext cx="672" cy="0"/>
              </a:xfrm>
              <a:prstGeom prst="line">
                <a:avLst/>
              </a:prstGeom>
              <a:noFill/>
              <a:ln w="12700">
                <a:solidFill>
                  <a:schemeClr val="tx1"/>
                </a:solidFill>
                <a:round/>
                <a:headEnd/>
                <a:tailEnd/>
              </a:ln>
              <a:effectLst/>
            </p:spPr>
            <p:txBody>
              <a:bodyPr/>
              <a:lstStyle/>
              <a:p>
                <a:endParaRPr lang="zh-CN" altLang="en-US">
                  <a:latin typeface="华文细黑" pitchFamily="2" charset="-122"/>
                  <a:ea typeface="华文细黑" pitchFamily="2" charset="-122"/>
                </a:endParaRPr>
              </a:p>
            </p:txBody>
          </p:sp>
          <p:sp>
            <p:nvSpPr>
              <p:cNvPr id="15" name="Line 45"/>
              <p:cNvSpPr>
                <a:spLocks noChangeShapeType="1"/>
              </p:cNvSpPr>
              <p:nvPr/>
            </p:nvSpPr>
            <p:spPr bwMode="auto">
              <a:xfrm>
                <a:off x="2592" y="2160"/>
                <a:ext cx="0" cy="624"/>
              </a:xfrm>
              <a:prstGeom prst="line">
                <a:avLst/>
              </a:prstGeom>
              <a:noFill/>
              <a:ln w="12700">
                <a:solidFill>
                  <a:schemeClr val="tx1"/>
                </a:solidFill>
                <a:round/>
                <a:headEnd/>
                <a:tailEnd/>
              </a:ln>
              <a:effectLst/>
            </p:spPr>
            <p:txBody>
              <a:bodyPr/>
              <a:lstStyle/>
              <a:p>
                <a:endParaRPr lang="zh-CN" altLang="en-US">
                  <a:latin typeface="华文细黑" pitchFamily="2" charset="-122"/>
                  <a:ea typeface="华文细黑" pitchFamily="2" charset="-122"/>
                </a:endParaRPr>
              </a:p>
            </p:txBody>
          </p:sp>
          <p:sp>
            <p:nvSpPr>
              <p:cNvPr id="16" name="Line 46"/>
              <p:cNvSpPr>
                <a:spLocks noChangeShapeType="1"/>
              </p:cNvSpPr>
              <p:nvPr/>
            </p:nvSpPr>
            <p:spPr bwMode="auto">
              <a:xfrm flipH="1">
                <a:off x="1824" y="2784"/>
                <a:ext cx="768" cy="0"/>
              </a:xfrm>
              <a:prstGeom prst="line">
                <a:avLst/>
              </a:prstGeom>
              <a:noFill/>
              <a:ln w="12700">
                <a:solidFill>
                  <a:schemeClr val="tx1"/>
                </a:solidFill>
                <a:round/>
                <a:headEnd/>
                <a:tailEnd/>
              </a:ln>
              <a:effectLst/>
            </p:spPr>
            <p:txBody>
              <a:bodyPr/>
              <a:lstStyle/>
              <a:p>
                <a:endParaRPr lang="zh-CN" altLang="en-US">
                  <a:latin typeface="华文细黑" pitchFamily="2" charset="-122"/>
                  <a:ea typeface="华文细黑" pitchFamily="2" charset="-122"/>
                </a:endParaRPr>
              </a:p>
            </p:txBody>
          </p:sp>
          <p:sp>
            <p:nvSpPr>
              <p:cNvPr id="17" name="Line 47"/>
              <p:cNvSpPr>
                <a:spLocks noChangeShapeType="1"/>
              </p:cNvSpPr>
              <p:nvPr/>
            </p:nvSpPr>
            <p:spPr bwMode="auto">
              <a:xfrm>
                <a:off x="1824" y="2784"/>
                <a:ext cx="0" cy="672"/>
              </a:xfrm>
              <a:prstGeom prst="line">
                <a:avLst/>
              </a:prstGeom>
              <a:noFill/>
              <a:ln w="12700">
                <a:solidFill>
                  <a:schemeClr val="tx1"/>
                </a:solidFill>
                <a:round/>
                <a:headEnd/>
                <a:tailEnd/>
              </a:ln>
              <a:effectLst/>
            </p:spPr>
            <p:txBody>
              <a:bodyPr/>
              <a:lstStyle/>
              <a:p>
                <a:endParaRPr lang="zh-CN" altLang="en-US">
                  <a:latin typeface="华文细黑" pitchFamily="2" charset="-122"/>
                  <a:ea typeface="华文细黑" pitchFamily="2" charset="-122"/>
                </a:endParaRPr>
              </a:p>
            </p:txBody>
          </p:sp>
          <p:sp>
            <p:nvSpPr>
              <p:cNvPr id="18" name="Line 48"/>
              <p:cNvSpPr>
                <a:spLocks noChangeShapeType="1"/>
              </p:cNvSpPr>
              <p:nvPr/>
            </p:nvSpPr>
            <p:spPr bwMode="auto">
              <a:xfrm flipH="1">
                <a:off x="720" y="3456"/>
                <a:ext cx="1104" cy="0"/>
              </a:xfrm>
              <a:prstGeom prst="line">
                <a:avLst/>
              </a:prstGeom>
              <a:noFill/>
              <a:ln w="12700">
                <a:solidFill>
                  <a:schemeClr val="tx1"/>
                </a:solidFill>
                <a:round/>
                <a:headEnd/>
                <a:tailEnd/>
              </a:ln>
              <a:effectLst/>
            </p:spPr>
            <p:txBody>
              <a:bodyPr/>
              <a:lstStyle/>
              <a:p>
                <a:endParaRPr lang="zh-CN" altLang="en-US">
                  <a:latin typeface="华文细黑" pitchFamily="2" charset="-122"/>
                  <a:ea typeface="华文细黑"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1438" y="142852"/>
            <a:ext cx="4000496" cy="3571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221" name="Rectangle 29"/>
          <p:cNvSpPr>
            <a:spLocks noChangeArrowheads="1"/>
          </p:cNvSpPr>
          <p:nvPr/>
        </p:nvSpPr>
        <p:spPr bwMode="auto">
          <a:xfrm>
            <a:off x="82227" y="99932"/>
            <a:ext cx="377539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chemeClr val="bg1"/>
                </a:solidFill>
                <a:effectLst/>
                <a:latin typeface="华文细黑" pitchFamily="2" charset="-122"/>
                <a:ea typeface="华文细黑" pitchFamily="2" charset="-122"/>
                <a:cs typeface="Times New Roman" pitchFamily="18" charset="0"/>
              </a:rPr>
              <a:t>最有效的广告要进行循环的策划</a:t>
            </a:r>
            <a:endParaRPr kumimoji="0" lang="zh-CN" sz="2800" b="0" i="0" u="none" strike="noStrike" cap="none" normalizeH="0" baseline="0" dirty="0" smtClean="0">
              <a:ln>
                <a:noFill/>
              </a:ln>
              <a:solidFill>
                <a:schemeClr val="bg1"/>
              </a:solidFill>
              <a:effectLst/>
              <a:latin typeface="华文细黑" pitchFamily="2" charset="-122"/>
              <a:ea typeface="华文细黑" pitchFamily="2" charset="-122"/>
              <a:cs typeface="宋体" pitchFamily="2" charset="-122"/>
            </a:endParaRPr>
          </a:p>
        </p:txBody>
      </p:sp>
      <p:grpSp>
        <p:nvGrpSpPr>
          <p:cNvPr id="24" name="组合 23"/>
          <p:cNvGrpSpPr/>
          <p:nvPr/>
        </p:nvGrpSpPr>
        <p:grpSpPr>
          <a:xfrm>
            <a:off x="642910" y="571480"/>
            <a:ext cx="8072494" cy="6143668"/>
            <a:chOff x="642910" y="571480"/>
            <a:chExt cx="8072494" cy="6143668"/>
          </a:xfrm>
        </p:grpSpPr>
        <p:grpSp>
          <p:nvGrpSpPr>
            <p:cNvPr id="8193" name="Group 1"/>
            <p:cNvGrpSpPr>
              <a:grpSpLocks noChangeAspect="1"/>
            </p:cNvGrpSpPr>
            <p:nvPr/>
          </p:nvGrpSpPr>
          <p:grpSpPr bwMode="auto">
            <a:xfrm>
              <a:off x="642910" y="571480"/>
              <a:ext cx="7929880" cy="5929303"/>
              <a:chOff x="4113" y="457"/>
              <a:chExt cx="12488" cy="9338"/>
            </a:xfrm>
          </p:grpSpPr>
          <p:sp>
            <p:nvSpPr>
              <p:cNvPr id="8209" name="Oval 17"/>
              <p:cNvSpPr>
                <a:spLocks noChangeArrowheads="1"/>
              </p:cNvSpPr>
              <p:nvPr/>
            </p:nvSpPr>
            <p:spPr bwMode="auto">
              <a:xfrm>
                <a:off x="6480" y="4205"/>
                <a:ext cx="7369" cy="2610"/>
              </a:xfrm>
              <a:prstGeom prst="ellipse">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zh-CN" altLang="en-US" sz="1200">
                  <a:latin typeface="华文细黑" pitchFamily="2" charset="-122"/>
                  <a:ea typeface="华文细黑" pitchFamily="2" charset="-122"/>
                </a:endParaRPr>
              </a:p>
            </p:txBody>
          </p:sp>
          <p:sp>
            <p:nvSpPr>
              <p:cNvPr id="8208" name="Rectangle 16"/>
              <p:cNvSpPr>
                <a:spLocks noChangeArrowheads="1"/>
              </p:cNvSpPr>
              <p:nvPr/>
            </p:nvSpPr>
            <p:spPr bwMode="auto">
              <a:xfrm>
                <a:off x="9770" y="4027"/>
                <a:ext cx="1881" cy="368"/>
              </a:xfrm>
              <a:prstGeom prst="rect">
                <a:avLst/>
              </a:prstGeom>
              <a:solidFill>
                <a:srgbClr val="000000"/>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FFFFFF"/>
                    </a:solidFill>
                    <a:effectLst/>
                    <a:latin typeface="华文细黑" pitchFamily="2" charset="-122"/>
                    <a:ea typeface="华文细黑" pitchFamily="2" charset="-122"/>
                    <a:cs typeface="宋体" pitchFamily="2" charset="-122"/>
                  </a:rPr>
                  <a:t>我们现在何处？</a:t>
                </a:r>
                <a:endParaRPr kumimoji="0" lang="zh-CN" sz="1200" b="0" i="0" u="none" strike="noStrike" cap="none" normalizeH="0" baseline="0" smtClean="0">
                  <a:ln>
                    <a:noFill/>
                  </a:ln>
                  <a:solidFill>
                    <a:schemeClr val="tx1"/>
                  </a:solidFill>
                  <a:effectLst/>
                  <a:latin typeface="华文细黑" pitchFamily="2" charset="-122"/>
                  <a:ea typeface="华文细黑" pitchFamily="2" charset="-122"/>
                  <a:cs typeface="宋体" pitchFamily="2" charset="-122"/>
                </a:endParaRPr>
              </a:p>
            </p:txBody>
          </p:sp>
          <p:sp>
            <p:nvSpPr>
              <p:cNvPr id="8207" name="Rectangle 15"/>
              <p:cNvSpPr>
                <a:spLocks noChangeArrowheads="1"/>
              </p:cNvSpPr>
              <p:nvPr/>
            </p:nvSpPr>
            <p:spPr bwMode="auto">
              <a:xfrm>
                <a:off x="5351" y="4651"/>
                <a:ext cx="3198" cy="303"/>
              </a:xfrm>
              <a:prstGeom prst="rect">
                <a:avLst/>
              </a:prstGeom>
              <a:solidFill>
                <a:srgbClr val="000000"/>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FFFFFF"/>
                    </a:solidFill>
                    <a:effectLst/>
                    <a:latin typeface="华文细黑" pitchFamily="2" charset="-122"/>
                    <a:ea typeface="华文细黑" pitchFamily="2" charset="-122"/>
                    <a:cs typeface="宋体" pitchFamily="2" charset="-122"/>
                  </a:rPr>
                  <a:t>我们正在往这个方向吗？</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8206" name="Rectangle 14"/>
              <p:cNvSpPr>
                <a:spLocks noChangeArrowheads="1"/>
              </p:cNvSpPr>
              <p:nvPr/>
            </p:nvSpPr>
            <p:spPr bwMode="auto">
              <a:xfrm>
                <a:off x="6820" y="6247"/>
                <a:ext cx="2415" cy="303"/>
              </a:xfrm>
              <a:prstGeom prst="rect">
                <a:avLst/>
              </a:prstGeom>
              <a:solidFill>
                <a:srgbClr val="000000"/>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FFFFFF"/>
                    </a:solidFill>
                    <a:effectLst/>
                    <a:latin typeface="华文细黑" pitchFamily="2" charset="-122"/>
                    <a:ea typeface="华文细黑" pitchFamily="2" charset="-122"/>
                    <a:cs typeface="宋体" pitchFamily="2" charset="-122"/>
                  </a:rPr>
                  <a:t>我们这样到达目的地？</a:t>
                </a:r>
                <a:endParaRPr kumimoji="0" lang="zh-CN" sz="1200" b="0" i="0" u="none" strike="noStrike" cap="none" normalizeH="0" baseline="0" smtClean="0">
                  <a:ln>
                    <a:noFill/>
                  </a:ln>
                  <a:solidFill>
                    <a:schemeClr val="tx1"/>
                  </a:solidFill>
                  <a:effectLst/>
                  <a:latin typeface="华文细黑" pitchFamily="2" charset="-122"/>
                  <a:ea typeface="华文细黑" pitchFamily="2" charset="-122"/>
                  <a:cs typeface="宋体" pitchFamily="2" charset="-122"/>
                </a:endParaRPr>
              </a:p>
            </p:txBody>
          </p:sp>
          <p:sp>
            <p:nvSpPr>
              <p:cNvPr id="8205" name="Rectangle 13"/>
              <p:cNvSpPr>
                <a:spLocks noChangeArrowheads="1"/>
              </p:cNvSpPr>
              <p:nvPr/>
            </p:nvSpPr>
            <p:spPr bwMode="auto">
              <a:xfrm>
                <a:off x="12716" y="4810"/>
                <a:ext cx="2175" cy="303"/>
              </a:xfrm>
              <a:prstGeom prst="rect">
                <a:avLst/>
              </a:prstGeom>
              <a:solidFill>
                <a:srgbClr val="000000"/>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rgbClr val="FFFFFF"/>
                    </a:solidFill>
                    <a:effectLst/>
                    <a:latin typeface="华文细黑" pitchFamily="2" charset="-122"/>
                    <a:ea typeface="华文细黑" pitchFamily="2" charset="-122"/>
                    <a:cs typeface="宋体" pitchFamily="2" charset="-122"/>
                  </a:rPr>
                  <a:t>为什么我们在这儿？</a:t>
                </a:r>
                <a:endParaRPr kumimoji="0" lang="zh-CN" sz="1200" b="0" i="0" u="none" strike="noStrike" cap="none" normalizeH="0" baseline="0" smtClean="0">
                  <a:ln>
                    <a:noFill/>
                  </a:ln>
                  <a:solidFill>
                    <a:schemeClr val="tx1"/>
                  </a:solidFill>
                  <a:effectLst/>
                  <a:latin typeface="华文细黑" pitchFamily="2" charset="-122"/>
                  <a:ea typeface="华文细黑" pitchFamily="2" charset="-122"/>
                  <a:cs typeface="宋体" pitchFamily="2" charset="-122"/>
                </a:endParaRPr>
              </a:p>
            </p:txBody>
          </p:sp>
          <p:sp>
            <p:nvSpPr>
              <p:cNvPr id="8204" name="Rectangle 12"/>
              <p:cNvSpPr>
                <a:spLocks noChangeArrowheads="1"/>
              </p:cNvSpPr>
              <p:nvPr/>
            </p:nvSpPr>
            <p:spPr bwMode="auto">
              <a:xfrm>
                <a:off x="11129" y="6475"/>
                <a:ext cx="1935" cy="302"/>
              </a:xfrm>
              <a:prstGeom prst="rect">
                <a:avLst/>
              </a:prstGeom>
              <a:solidFill>
                <a:srgbClr val="000000"/>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FFFFFF"/>
                    </a:solidFill>
                    <a:effectLst/>
                    <a:latin typeface="华文细黑" pitchFamily="2" charset="-122"/>
                    <a:ea typeface="华文细黑" pitchFamily="2" charset="-122"/>
                    <a:cs typeface="宋体" pitchFamily="2" charset="-122"/>
                  </a:rPr>
                  <a:t>我们能到达何处？</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8203" name="Freeform 11"/>
              <p:cNvSpPr>
                <a:spLocks/>
              </p:cNvSpPr>
              <p:nvPr/>
            </p:nvSpPr>
            <p:spPr bwMode="auto">
              <a:xfrm rot="-1153113">
                <a:off x="8400" y="3828"/>
                <a:ext cx="682" cy="795"/>
              </a:xfrm>
              <a:custGeom>
                <a:avLst/>
                <a:gdLst/>
                <a:ahLst/>
                <a:cxnLst>
                  <a:cxn ang="0">
                    <a:pos x="91" y="0"/>
                  </a:cxn>
                  <a:cxn ang="0">
                    <a:pos x="363" y="181"/>
                  </a:cxn>
                  <a:cxn ang="0">
                    <a:pos x="0" y="272"/>
                  </a:cxn>
                </a:cxnLst>
                <a:rect l="0" t="0" r="r" b="b"/>
                <a:pathLst>
                  <a:path w="378" h="272">
                    <a:moveTo>
                      <a:pt x="91" y="0"/>
                    </a:moveTo>
                    <a:cubicBezTo>
                      <a:pt x="234" y="68"/>
                      <a:pt x="378" y="136"/>
                      <a:pt x="363" y="181"/>
                    </a:cubicBezTo>
                    <a:cubicBezTo>
                      <a:pt x="348" y="226"/>
                      <a:pt x="60" y="257"/>
                      <a:pt x="0" y="272"/>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1200">
                  <a:latin typeface="华文细黑" pitchFamily="2" charset="-122"/>
                  <a:ea typeface="华文细黑" pitchFamily="2" charset="-122"/>
                </a:endParaRPr>
              </a:p>
            </p:txBody>
          </p:sp>
          <p:sp>
            <p:nvSpPr>
              <p:cNvPr id="8202" name="Freeform 10"/>
              <p:cNvSpPr>
                <a:spLocks/>
              </p:cNvSpPr>
              <p:nvPr/>
            </p:nvSpPr>
            <p:spPr bwMode="auto">
              <a:xfrm rot="-1153113">
                <a:off x="8407" y="3865"/>
                <a:ext cx="683" cy="795"/>
              </a:xfrm>
              <a:custGeom>
                <a:avLst/>
                <a:gdLst/>
                <a:ahLst/>
                <a:cxnLst>
                  <a:cxn ang="0">
                    <a:pos x="91" y="0"/>
                  </a:cxn>
                  <a:cxn ang="0">
                    <a:pos x="363" y="181"/>
                  </a:cxn>
                  <a:cxn ang="0">
                    <a:pos x="0" y="272"/>
                  </a:cxn>
                </a:cxnLst>
                <a:rect l="0" t="0" r="r" b="b"/>
                <a:pathLst>
                  <a:path w="378" h="272">
                    <a:moveTo>
                      <a:pt x="91" y="0"/>
                    </a:moveTo>
                    <a:cubicBezTo>
                      <a:pt x="234" y="68"/>
                      <a:pt x="378" y="136"/>
                      <a:pt x="363" y="181"/>
                    </a:cubicBezTo>
                    <a:cubicBezTo>
                      <a:pt x="348" y="226"/>
                      <a:pt x="60" y="257"/>
                      <a:pt x="0" y="272"/>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1200">
                  <a:latin typeface="华文细黑" pitchFamily="2" charset="-122"/>
                  <a:ea typeface="华文细黑" pitchFamily="2" charset="-122"/>
                </a:endParaRPr>
              </a:p>
            </p:txBody>
          </p:sp>
          <p:sp>
            <p:nvSpPr>
              <p:cNvPr id="8201" name="Freeform 9"/>
              <p:cNvSpPr>
                <a:spLocks/>
              </p:cNvSpPr>
              <p:nvPr/>
            </p:nvSpPr>
            <p:spPr bwMode="auto">
              <a:xfrm rot="-219651">
                <a:off x="11924" y="3995"/>
                <a:ext cx="660" cy="778"/>
              </a:xfrm>
              <a:custGeom>
                <a:avLst/>
                <a:gdLst/>
                <a:ahLst/>
                <a:cxnLst>
                  <a:cxn ang="0">
                    <a:pos x="91" y="0"/>
                  </a:cxn>
                  <a:cxn ang="0">
                    <a:pos x="363" y="181"/>
                  </a:cxn>
                  <a:cxn ang="0">
                    <a:pos x="0" y="272"/>
                  </a:cxn>
                </a:cxnLst>
                <a:rect l="0" t="0" r="r" b="b"/>
                <a:pathLst>
                  <a:path w="378" h="272">
                    <a:moveTo>
                      <a:pt x="91" y="0"/>
                    </a:moveTo>
                    <a:cubicBezTo>
                      <a:pt x="234" y="68"/>
                      <a:pt x="378" y="136"/>
                      <a:pt x="363" y="181"/>
                    </a:cubicBezTo>
                    <a:cubicBezTo>
                      <a:pt x="348" y="226"/>
                      <a:pt x="60" y="257"/>
                      <a:pt x="0" y="272"/>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1200">
                  <a:latin typeface="华文细黑" pitchFamily="2" charset="-122"/>
                  <a:ea typeface="华文细黑" pitchFamily="2" charset="-122"/>
                </a:endParaRPr>
              </a:p>
            </p:txBody>
          </p:sp>
          <p:sp>
            <p:nvSpPr>
              <p:cNvPr id="8200" name="Freeform 8"/>
              <p:cNvSpPr>
                <a:spLocks/>
              </p:cNvSpPr>
              <p:nvPr/>
            </p:nvSpPr>
            <p:spPr bwMode="auto">
              <a:xfrm rot="7233290">
                <a:off x="13225" y="5661"/>
                <a:ext cx="568" cy="680"/>
              </a:xfrm>
              <a:custGeom>
                <a:avLst/>
                <a:gdLst/>
                <a:ahLst/>
                <a:cxnLst>
                  <a:cxn ang="0">
                    <a:pos x="91" y="0"/>
                  </a:cxn>
                  <a:cxn ang="0">
                    <a:pos x="363" y="181"/>
                  </a:cxn>
                  <a:cxn ang="0">
                    <a:pos x="0" y="272"/>
                  </a:cxn>
                </a:cxnLst>
                <a:rect l="0" t="0" r="r" b="b"/>
                <a:pathLst>
                  <a:path w="378" h="272">
                    <a:moveTo>
                      <a:pt x="91" y="0"/>
                    </a:moveTo>
                    <a:cubicBezTo>
                      <a:pt x="234" y="68"/>
                      <a:pt x="378" y="136"/>
                      <a:pt x="363" y="181"/>
                    </a:cubicBezTo>
                    <a:cubicBezTo>
                      <a:pt x="348" y="226"/>
                      <a:pt x="60" y="257"/>
                      <a:pt x="0" y="272"/>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1200">
                  <a:latin typeface="华文细黑" pitchFamily="2" charset="-122"/>
                  <a:ea typeface="华文细黑" pitchFamily="2" charset="-122"/>
                </a:endParaRPr>
              </a:p>
            </p:txBody>
          </p:sp>
          <p:sp>
            <p:nvSpPr>
              <p:cNvPr id="8199" name="Freeform 7"/>
              <p:cNvSpPr>
                <a:spLocks/>
              </p:cNvSpPr>
              <p:nvPr/>
            </p:nvSpPr>
            <p:spPr bwMode="auto">
              <a:xfrm rot="11018167">
                <a:off x="9547" y="6582"/>
                <a:ext cx="680" cy="685"/>
              </a:xfrm>
              <a:custGeom>
                <a:avLst/>
                <a:gdLst/>
                <a:ahLst/>
                <a:cxnLst>
                  <a:cxn ang="0">
                    <a:pos x="91" y="0"/>
                  </a:cxn>
                  <a:cxn ang="0">
                    <a:pos x="363" y="181"/>
                  </a:cxn>
                  <a:cxn ang="0">
                    <a:pos x="0" y="272"/>
                  </a:cxn>
                </a:cxnLst>
                <a:rect l="0" t="0" r="r" b="b"/>
                <a:pathLst>
                  <a:path w="378" h="272">
                    <a:moveTo>
                      <a:pt x="91" y="0"/>
                    </a:moveTo>
                    <a:cubicBezTo>
                      <a:pt x="234" y="68"/>
                      <a:pt x="378" y="136"/>
                      <a:pt x="363" y="181"/>
                    </a:cubicBezTo>
                    <a:cubicBezTo>
                      <a:pt x="348" y="226"/>
                      <a:pt x="60" y="257"/>
                      <a:pt x="0" y="272"/>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1200">
                  <a:latin typeface="华文细黑" pitchFamily="2" charset="-122"/>
                  <a:ea typeface="华文细黑" pitchFamily="2" charset="-122"/>
                </a:endParaRPr>
              </a:p>
            </p:txBody>
          </p:sp>
          <p:sp>
            <p:nvSpPr>
              <p:cNvPr id="8198" name="Freeform 6"/>
              <p:cNvSpPr>
                <a:spLocks/>
              </p:cNvSpPr>
              <p:nvPr/>
            </p:nvSpPr>
            <p:spPr bwMode="auto">
              <a:xfrm rot="15215934">
                <a:off x="6182" y="5413"/>
                <a:ext cx="565" cy="650"/>
              </a:xfrm>
              <a:custGeom>
                <a:avLst/>
                <a:gdLst/>
                <a:ahLst/>
                <a:cxnLst>
                  <a:cxn ang="0">
                    <a:pos x="91" y="0"/>
                  </a:cxn>
                  <a:cxn ang="0">
                    <a:pos x="363" y="181"/>
                  </a:cxn>
                  <a:cxn ang="0">
                    <a:pos x="0" y="272"/>
                  </a:cxn>
                </a:cxnLst>
                <a:rect l="0" t="0" r="r" b="b"/>
                <a:pathLst>
                  <a:path w="378" h="272">
                    <a:moveTo>
                      <a:pt x="91" y="0"/>
                    </a:moveTo>
                    <a:cubicBezTo>
                      <a:pt x="234" y="68"/>
                      <a:pt x="378" y="136"/>
                      <a:pt x="363" y="181"/>
                    </a:cubicBezTo>
                    <a:cubicBezTo>
                      <a:pt x="348" y="226"/>
                      <a:pt x="60" y="257"/>
                      <a:pt x="0" y="272"/>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1200">
                  <a:latin typeface="华文细黑" pitchFamily="2" charset="-122"/>
                  <a:ea typeface="华文细黑" pitchFamily="2" charset="-122"/>
                </a:endParaRPr>
              </a:p>
            </p:txBody>
          </p:sp>
          <p:sp>
            <p:nvSpPr>
              <p:cNvPr id="8197" name="Rectangle 5"/>
              <p:cNvSpPr>
                <a:spLocks noChangeArrowheads="1"/>
              </p:cNvSpPr>
              <p:nvPr/>
            </p:nvSpPr>
            <p:spPr bwMode="auto">
              <a:xfrm>
                <a:off x="8389" y="457"/>
                <a:ext cx="4162" cy="3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rgbClr val="000000"/>
                    </a:solidFill>
                    <a:effectLst/>
                    <a:latin typeface="华文细黑" pitchFamily="2" charset="-122"/>
                    <a:ea typeface="华文细黑" pitchFamily="2" charset="-122"/>
                    <a:cs typeface="黑体" pitchFamily="49" charset="-122"/>
                  </a:rPr>
                  <a:t>第一问题：我们现在何处</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需要你收集市场信息，竞争情况，消费者和你的品牌资料，这些来源于可提供的统计数字、专业市场公司研究、政府资料，或来自媒介、市场调研部门或客户自己提供，你必须弄清楚这些情况，询问客户、联系市场调研公司和收集政府文件，尽可能获得切实可靠的信息，否则，你的分析可能错误，或结论经不起推敲，你的想法缺乏可信性，甚至连方向都是错误的。</a:t>
                </a: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8196" name="Rectangle 4"/>
              <p:cNvSpPr>
                <a:spLocks noChangeArrowheads="1"/>
              </p:cNvSpPr>
              <p:nvPr/>
            </p:nvSpPr>
            <p:spPr bwMode="auto">
              <a:xfrm>
                <a:off x="4113" y="1530"/>
                <a:ext cx="3758" cy="31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rgbClr val="000000"/>
                    </a:solidFill>
                    <a:effectLst/>
                    <a:latin typeface="华文细黑" pitchFamily="2" charset="-122"/>
                    <a:ea typeface="华文细黑" pitchFamily="2" charset="-122"/>
                    <a:cs typeface="黑体" pitchFamily="49" charset="-122"/>
                  </a:rPr>
                  <a:t>第五问题：我们正在往这个方向吗？</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一般情况下设定为</a:t>
                </a:r>
                <a:r>
                  <a:rPr kumimoji="0" lang="en-US" alt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6</a:t>
                </a:r>
                <a:r>
                  <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个月后开始广告效果监测。根据情况也可选择更长或更短时间进行广告效果追踪监测。</a:t>
                </a:r>
                <a:endParaRPr kumimoji="0" lang="zh-CN" altLang="en-US"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r>
                  <a:rPr kumimoji="0" lang="zh-CN" altLang="en-US"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市场或社会状况的变化等任何可回答广告效果的调查研究都应予以支持。这些结论在总体上说明了品牌现状。同时，又是另一个广告策划周期的开始。</a:t>
                </a:r>
                <a:endParaRPr kumimoji="0" lang="zh-CN" altLang="en-US"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8195" name="Rectangle 3"/>
              <p:cNvSpPr>
                <a:spLocks noChangeArrowheads="1"/>
              </p:cNvSpPr>
              <p:nvPr/>
            </p:nvSpPr>
            <p:spPr bwMode="auto">
              <a:xfrm>
                <a:off x="13069" y="2615"/>
                <a:ext cx="3532" cy="23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rgbClr val="000000"/>
                    </a:solidFill>
                    <a:effectLst/>
                    <a:latin typeface="华文细黑" pitchFamily="2" charset="-122"/>
                    <a:ea typeface="华文细黑" pitchFamily="2" charset="-122"/>
                    <a:cs typeface="黑体" pitchFamily="49" charset="-122"/>
                  </a:rPr>
                  <a:t>第二问题：为何我们在这儿</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陈述你的结论的各种理由：竞争市场的趋势，品牌或广告活动导致现状的原因，最后你才能得出在市场中的地位和其在消费者心目中位置及这种现状存在的原因。</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sp>
            <p:nvSpPr>
              <p:cNvPr id="8194" name="Rectangle 2"/>
              <p:cNvSpPr>
                <a:spLocks noChangeArrowheads="1"/>
              </p:cNvSpPr>
              <p:nvPr/>
            </p:nvSpPr>
            <p:spPr bwMode="auto">
              <a:xfrm>
                <a:off x="5021" y="6966"/>
                <a:ext cx="4380" cy="28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rgbClr val="000000"/>
                    </a:solidFill>
                    <a:effectLst/>
                    <a:latin typeface="华文细黑" pitchFamily="2" charset="-122"/>
                    <a:ea typeface="华文细黑" pitchFamily="2" charset="-122"/>
                    <a:cs typeface="黑体" pitchFamily="49" charset="-122"/>
                  </a:rPr>
                  <a:t>第四问题：我们如何去</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这一问题必须整合所有的活动：</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不仅包括创意、媒介建议、更包括所有传播活动：公关、直邮、展览、调研、发布和预算。</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创意、媒介建议需要支持理由，这是创作总监和媒介总监的职责。</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Arial" pitchFamily="34" charset="0"/>
                  </a:rPr>
                  <a:t>    </a:t>
                </a:r>
                <a:r>
                  <a:rPr kumimoji="0" lang="zh-CN" sz="1200" b="0" i="0" u="none" strike="noStrike" cap="none" normalizeH="0" baseline="0" dirty="0" smtClean="0">
                    <a:ln>
                      <a:noFill/>
                    </a:ln>
                    <a:solidFill>
                      <a:srgbClr val="000000"/>
                    </a:solidFill>
                    <a:effectLst/>
                    <a:latin typeface="华文细黑" pitchFamily="2" charset="-122"/>
                    <a:ea typeface="华文细黑" pitchFamily="2" charset="-122"/>
                    <a:cs typeface="宋体" pitchFamily="2" charset="-122"/>
                  </a:rPr>
                  <a:t>如没有预算限制，不妨提一个预算建议。如有预算限定但你认为需要追加才可达至预期目标，仍可准备一个预算建议。</a:t>
                </a:r>
                <a:endParaRPr kumimoji="0" lang="zh-CN" sz="1200" b="0" i="0" u="none" strike="noStrike" cap="none" normalizeH="0" baseline="0" dirty="0" smtClean="0">
                  <a:ln>
                    <a:noFill/>
                  </a:ln>
                  <a:solidFill>
                    <a:schemeClr val="tx1"/>
                  </a:solidFill>
                  <a:effectLst/>
                  <a:latin typeface="华文细黑" pitchFamily="2" charset="-122"/>
                  <a:ea typeface="华文细黑" pitchFamily="2" charset="-122"/>
                  <a:cs typeface="宋体" pitchFamily="2" charset="-122"/>
                </a:endParaRPr>
              </a:p>
            </p:txBody>
          </p:sp>
        </p:grpSp>
        <p:sp>
          <p:nvSpPr>
            <p:cNvPr id="8222" name="Rectangle 30"/>
            <p:cNvSpPr>
              <a:spLocks noChangeArrowheads="1"/>
            </p:cNvSpPr>
            <p:nvPr/>
          </p:nvSpPr>
          <p:spPr bwMode="auto">
            <a:xfrm>
              <a:off x="5072066" y="4643446"/>
              <a:ext cx="3643338" cy="20717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fontAlgn="base" hangingPunct="1">
                <a:spcBef>
                  <a:spcPct val="0"/>
                </a:spcBef>
                <a:spcAft>
                  <a:spcPct val="0"/>
                </a:spcAft>
              </a:pPr>
              <a:r>
                <a:rPr lang="zh-CN" sz="1200" b="1" dirty="0" smtClean="0">
                  <a:solidFill>
                    <a:srgbClr val="000000"/>
                  </a:solidFill>
                  <a:latin typeface="华文细黑" pitchFamily="2" charset="-122"/>
                  <a:ea typeface="华文细黑" pitchFamily="2" charset="-122"/>
                  <a:cs typeface="黑体" pitchFamily="49" charset="-122"/>
                </a:rPr>
                <a:t>第三问题：我们能往何处</a:t>
              </a:r>
            </a:p>
            <a:p>
              <a:pPr eaLnBrk="1" fontAlgn="base" hangingPunct="1">
                <a:spcBef>
                  <a:spcPct val="0"/>
                </a:spcBef>
                <a:spcAft>
                  <a:spcPct val="0"/>
                </a:spcAft>
              </a:pPr>
              <a:r>
                <a:rPr lang="zh-CN" sz="1200" dirty="0" smtClean="0">
                  <a:solidFill>
                    <a:srgbClr val="000000"/>
                  </a:solidFill>
                  <a:latin typeface="华文细黑" pitchFamily="2" charset="-122"/>
                  <a:ea typeface="华文细黑" pitchFamily="2" charset="-122"/>
                  <a:cs typeface="黑体" pitchFamily="49" charset="-122"/>
                </a:rPr>
                <a:t>     简单来讲是为品牌设立广告目标。这些目标应可以实现，否则是毫无意义的。营销目标如下：</a:t>
              </a:r>
            </a:p>
            <a:p>
              <a:pPr eaLnBrk="1" fontAlgn="base" hangingPunct="1">
                <a:spcBef>
                  <a:spcPct val="0"/>
                </a:spcBef>
                <a:spcAft>
                  <a:spcPct val="0"/>
                </a:spcAft>
              </a:pPr>
              <a:r>
                <a:rPr lang="en-US" altLang="zh-CN" sz="1200" dirty="0" smtClean="0">
                  <a:solidFill>
                    <a:srgbClr val="000000"/>
                  </a:solidFill>
                  <a:latin typeface="华文细黑" pitchFamily="2" charset="-122"/>
                  <a:ea typeface="华文细黑" pitchFamily="2" charset="-122"/>
                  <a:cs typeface="黑体" pitchFamily="49" charset="-122"/>
                </a:rPr>
                <a:t>1</a:t>
              </a:r>
              <a:r>
                <a:rPr lang="zh-CN" sz="1200" dirty="0" smtClean="0">
                  <a:solidFill>
                    <a:srgbClr val="000000"/>
                  </a:solidFill>
                  <a:latin typeface="华文细黑" pitchFamily="2" charset="-122"/>
                  <a:ea typeface="华文细黑" pitchFamily="2" charset="-122"/>
                  <a:cs typeface="黑体" pitchFamily="49" charset="-122"/>
                </a:rPr>
                <a:t>、（品牌市场）占有率</a:t>
              </a:r>
              <a:r>
                <a:rPr lang="en-US" altLang="zh-CN" sz="1200" dirty="0" smtClean="0">
                  <a:solidFill>
                    <a:srgbClr val="000000"/>
                  </a:solidFill>
                  <a:latin typeface="华文细黑" pitchFamily="2" charset="-122"/>
                  <a:ea typeface="华文细黑" pitchFamily="2" charset="-122"/>
                  <a:cs typeface="黑体" pitchFamily="49" charset="-122"/>
                </a:rPr>
                <a:t>    2</a:t>
              </a:r>
              <a:r>
                <a:rPr lang="zh-CN" sz="1200" dirty="0" smtClean="0">
                  <a:solidFill>
                    <a:srgbClr val="000000"/>
                  </a:solidFill>
                  <a:latin typeface="华文细黑" pitchFamily="2" charset="-122"/>
                  <a:ea typeface="华文细黑" pitchFamily="2" charset="-122"/>
                  <a:cs typeface="黑体" pitchFamily="49" charset="-122"/>
                </a:rPr>
                <a:t>、品牌的总容量</a:t>
              </a:r>
            </a:p>
            <a:p>
              <a:pPr eaLnBrk="1" fontAlgn="base" hangingPunct="1">
                <a:spcBef>
                  <a:spcPct val="0"/>
                </a:spcBef>
                <a:spcAft>
                  <a:spcPct val="0"/>
                </a:spcAft>
              </a:pPr>
              <a:r>
                <a:rPr lang="zh-CN" sz="1200" dirty="0" smtClean="0">
                  <a:solidFill>
                    <a:srgbClr val="000000"/>
                  </a:solidFill>
                  <a:latin typeface="华文细黑" pitchFamily="2" charset="-122"/>
                  <a:ea typeface="华文细黑" pitchFamily="2" charset="-122"/>
                  <a:cs typeface="黑体" pitchFamily="49" charset="-122"/>
                </a:rPr>
                <a:t>广告目标不会一成不变：</a:t>
              </a:r>
            </a:p>
            <a:p>
              <a:pPr eaLnBrk="1" fontAlgn="base" hangingPunct="1">
                <a:spcBef>
                  <a:spcPct val="0"/>
                </a:spcBef>
                <a:spcAft>
                  <a:spcPct val="0"/>
                </a:spcAft>
              </a:pPr>
              <a:r>
                <a:rPr lang="en-US" altLang="zh-CN" sz="1200" dirty="0" smtClean="0">
                  <a:solidFill>
                    <a:srgbClr val="000000"/>
                  </a:solidFill>
                  <a:latin typeface="华文细黑" pitchFamily="2" charset="-122"/>
                  <a:ea typeface="华文细黑" pitchFamily="2" charset="-122"/>
                  <a:cs typeface="黑体" pitchFamily="49" charset="-122"/>
                </a:rPr>
                <a:t>1</a:t>
              </a:r>
              <a:r>
                <a:rPr lang="zh-CN" sz="1200" dirty="0" smtClean="0">
                  <a:solidFill>
                    <a:srgbClr val="000000"/>
                  </a:solidFill>
                  <a:latin typeface="华文细黑" pitchFamily="2" charset="-122"/>
                  <a:ea typeface="华文细黑" pitchFamily="2" charset="-122"/>
                  <a:cs typeface="黑体" pitchFamily="49" charset="-122"/>
                </a:rPr>
                <a:t>、在购买过程的不同阶段，广告目    标是更新、调整或保持不变？</a:t>
              </a:r>
            </a:p>
            <a:p>
              <a:pPr eaLnBrk="1" fontAlgn="base" hangingPunct="1">
                <a:spcBef>
                  <a:spcPct val="0"/>
                </a:spcBef>
                <a:spcAft>
                  <a:spcPct val="0"/>
                </a:spcAft>
              </a:pPr>
              <a:r>
                <a:rPr lang="en-US" altLang="zh-CN" sz="1200" dirty="0" smtClean="0">
                  <a:solidFill>
                    <a:srgbClr val="000000"/>
                  </a:solidFill>
                  <a:latin typeface="华文细黑" pitchFamily="2" charset="-122"/>
                  <a:ea typeface="华文细黑" pitchFamily="2" charset="-122"/>
                  <a:cs typeface="黑体" pitchFamily="49" charset="-122"/>
                </a:rPr>
                <a:t>2</a:t>
              </a:r>
              <a:r>
                <a:rPr lang="zh-CN" sz="1200" dirty="0" smtClean="0">
                  <a:solidFill>
                    <a:srgbClr val="000000"/>
                  </a:solidFill>
                  <a:latin typeface="华文细黑" pitchFamily="2" charset="-122"/>
                  <a:ea typeface="华文细黑" pitchFamily="2" charset="-122"/>
                  <a:cs typeface="黑体" pitchFamily="49" charset="-122"/>
                </a:rPr>
                <a:t>、在品牌检视中我们可以做什么来修正或重新修订品牌定位？在这一阶段，最重要的是清晰阐述发展方向，对比现购买系统和将建立的品牌情况。总之，明确我们能在市场和消费者心目中建立什么地位？</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357166"/>
            <a:ext cx="7286676" cy="707886"/>
          </a:xfrm>
          <a:prstGeom prst="rect">
            <a:avLst/>
          </a:prstGeom>
        </p:spPr>
        <p:txBody>
          <a:bodyPr wrap="square">
            <a:spAutoFit/>
          </a:bodyPr>
          <a:lstStyle/>
          <a:p>
            <a:r>
              <a:rPr lang="zh-CN" altLang="en-US" sz="2000" b="1" dirty="0" smtClean="0">
                <a:latin typeface="华文细黑" pitchFamily="2" charset="-122"/>
                <a:ea typeface="华文细黑" pitchFamily="2" charset="-122"/>
              </a:rPr>
              <a:t>智威汤逊品牌模型</a:t>
            </a:r>
            <a:r>
              <a:rPr lang="en-US" altLang="zh-CN" sz="2000" b="1" dirty="0" smtClean="0">
                <a:solidFill>
                  <a:srgbClr val="FF0000"/>
                </a:solidFill>
                <a:latin typeface="华文细黑" pitchFamily="2" charset="-122"/>
                <a:ea typeface="华文细黑" pitchFamily="2" charset="-122"/>
              </a:rPr>
              <a:t>TTB</a:t>
            </a:r>
            <a:r>
              <a:rPr lang="en-US" altLang="zh-CN" sz="2000" b="1" dirty="0" smtClean="0">
                <a:latin typeface="华文细黑" pitchFamily="2" charset="-122"/>
                <a:ea typeface="华文细黑" pitchFamily="2" charset="-122"/>
              </a:rPr>
              <a:t> - </a:t>
            </a:r>
            <a:r>
              <a:rPr lang="zh-CN" altLang="en-US" sz="2000" b="1" dirty="0" smtClean="0">
                <a:latin typeface="华文细黑" pitchFamily="2" charset="-122"/>
                <a:ea typeface="华文细黑" pitchFamily="2" charset="-122"/>
              </a:rPr>
              <a:t>全方位创建品牌</a:t>
            </a:r>
            <a:endParaRPr lang="en-US" altLang="zh-CN" sz="2000" b="1" dirty="0" smtClean="0">
              <a:latin typeface="华文细黑" pitchFamily="2" charset="-122"/>
              <a:ea typeface="华文细黑" pitchFamily="2" charset="-122"/>
            </a:endParaRPr>
          </a:p>
          <a:p>
            <a:r>
              <a:rPr lang="en-US" altLang="zh-CN" sz="2000" b="1" dirty="0" smtClean="0">
                <a:latin typeface="华文细黑" pitchFamily="2" charset="-122"/>
                <a:ea typeface="华文细黑" pitchFamily="2" charset="-122"/>
              </a:rPr>
              <a:t>(Thompson Total Branding,</a:t>
            </a:r>
            <a:r>
              <a:rPr lang="en-US" altLang="zh-CN" sz="2000" b="1" dirty="0" smtClean="0">
                <a:solidFill>
                  <a:srgbClr val="FF0000"/>
                </a:solidFill>
                <a:latin typeface="华文细黑" pitchFamily="2" charset="-122"/>
                <a:ea typeface="华文细黑" pitchFamily="2" charset="-122"/>
              </a:rPr>
              <a:t>TTB</a:t>
            </a:r>
            <a:r>
              <a:rPr lang="en-US" altLang="zh-CN" sz="2000" b="1" dirty="0" smtClean="0">
                <a:latin typeface="华文细黑" pitchFamily="2" charset="-122"/>
                <a:ea typeface="华文细黑" pitchFamily="2" charset="-122"/>
              </a:rPr>
              <a:t>)</a:t>
            </a:r>
            <a:endParaRPr lang="zh-CN" altLang="en-US" sz="2000" b="1" dirty="0">
              <a:latin typeface="华文细黑" pitchFamily="2" charset="-122"/>
              <a:ea typeface="华文细黑" pitchFamily="2" charset="-122"/>
            </a:endParaRPr>
          </a:p>
        </p:txBody>
      </p:sp>
      <p:sp>
        <p:nvSpPr>
          <p:cNvPr id="3" name="矩形 2"/>
          <p:cNvSpPr/>
          <p:nvPr/>
        </p:nvSpPr>
        <p:spPr>
          <a:xfrm>
            <a:off x="285720" y="1214422"/>
            <a:ext cx="8643998" cy="1061829"/>
          </a:xfrm>
          <a:prstGeom prst="rect">
            <a:avLst/>
          </a:prstGeom>
        </p:spPr>
        <p:txBody>
          <a:bodyPr wrap="square">
            <a:spAutoFit/>
          </a:bodyPr>
          <a:lstStyle/>
          <a:p>
            <a:pPr>
              <a:lnSpc>
                <a:spcPct val="150000"/>
              </a:lnSpc>
            </a:pPr>
            <a:r>
              <a:rPr lang="en-US" altLang="zh-CN" sz="1400" dirty="0" smtClean="0">
                <a:latin typeface="华文细黑" pitchFamily="2" charset="-122"/>
                <a:ea typeface="华文细黑" pitchFamily="2" charset="-122"/>
              </a:rPr>
              <a:t>TTB</a:t>
            </a:r>
            <a:r>
              <a:rPr lang="zh-CN" altLang="en-US" sz="1400" dirty="0" smtClean="0">
                <a:latin typeface="华文细黑" pitchFamily="2" charset="-122"/>
                <a:ea typeface="华文细黑" pitchFamily="2" charset="-122"/>
              </a:rPr>
              <a:t>（</a:t>
            </a:r>
            <a:r>
              <a:rPr lang="en-US" altLang="zh-CN" sz="1400" dirty="0" smtClean="0">
                <a:latin typeface="华文细黑" pitchFamily="2" charset="-122"/>
                <a:ea typeface="华文细黑" pitchFamily="2" charset="-122"/>
              </a:rPr>
              <a:t>Thompson Total Branding</a:t>
            </a:r>
            <a:r>
              <a:rPr lang="zh-CN" altLang="en-US" sz="1400" dirty="0" smtClean="0">
                <a:latin typeface="华文细黑" pitchFamily="2" charset="-122"/>
                <a:ea typeface="华文细黑" pitchFamily="2" charset="-122"/>
              </a:rPr>
              <a:t>）即“全方位品牌传播”理念是</a:t>
            </a:r>
            <a:r>
              <a:rPr lang="en-US" altLang="zh-CN" sz="1400" dirty="0" smtClean="0">
                <a:latin typeface="华文细黑" pitchFamily="2" charset="-122"/>
                <a:ea typeface="华文细黑" pitchFamily="2" charset="-122"/>
              </a:rPr>
              <a:t>JWT</a:t>
            </a:r>
            <a:r>
              <a:rPr lang="zh-CN" altLang="en-US" sz="1400" dirty="0" smtClean="0">
                <a:latin typeface="华文细黑" pitchFamily="2" charset="-122"/>
                <a:ea typeface="华文细黑" pitchFamily="2" charset="-122"/>
              </a:rPr>
              <a:t>的灵魂，甚至可以成为“信仰”。</a:t>
            </a:r>
            <a:r>
              <a:rPr lang="en-US" altLang="zh-CN" sz="1400" dirty="0" smtClean="0">
                <a:latin typeface="华文细黑" pitchFamily="2" charset="-122"/>
                <a:ea typeface="华文细黑" pitchFamily="2" charset="-122"/>
              </a:rPr>
              <a:t>TTB</a:t>
            </a:r>
            <a:r>
              <a:rPr lang="zh-CN" altLang="en-US" sz="1400" dirty="0" smtClean="0">
                <a:latin typeface="华文细黑" pitchFamily="2" charset="-122"/>
                <a:ea typeface="华文细黑" pitchFamily="2" charset="-122"/>
              </a:rPr>
              <a:t>最核心的价值观是：“有效的沟通策略不仅要激发短期销售，更要有助于建立长期的品牌价值。而品牌价值则是保持消费者品牌忠诚度的关键。”所有的沟通手段都要围绕一个一致的且能触动目标消费者的信息。</a:t>
            </a:r>
            <a:endParaRPr lang="zh-CN" altLang="en-US" sz="1400" dirty="0">
              <a:latin typeface="华文细黑" pitchFamily="2" charset="-122"/>
              <a:ea typeface="华文细黑" pitchFamily="2" charset="-122"/>
            </a:endParaRPr>
          </a:p>
        </p:txBody>
      </p:sp>
      <p:grpSp>
        <p:nvGrpSpPr>
          <p:cNvPr id="22" name="组合 21"/>
          <p:cNvGrpSpPr/>
          <p:nvPr/>
        </p:nvGrpSpPr>
        <p:grpSpPr>
          <a:xfrm>
            <a:off x="2143108" y="3349905"/>
            <a:ext cx="4857784" cy="2216871"/>
            <a:chOff x="2500298" y="3643314"/>
            <a:chExt cx="4214842" cy="1923462"/>
          </a:xfrm>
        </p:grpSpPr>
        <p:sp>
          <p:nvSpPr>
            <p:cNvPr id="17" name="矩形 16"/>
            <p:cNvSpPr/>
            <p:nvPr/>
          </p:nvSpPr>
          <p:spPr>
            <a:xfrm>
              <a:off x="2500298" y="3643314"/>
              <a:ext cx="2071702" cy="923330"/>
            </a:xfrm>
            <a:prstGeom prst="rect">
              <a:avLst/>
            </a:prstGeom>
            <a:solidFill>
              <a:srgbClr val="FFC000"/>
            </a:solidFill>
          </p:spPr>
          <p:txBody>
            <a:bodyPr wrap="square">
              <a:spAutoFit/>
            </a:bodyPr>
            <a:lstStyle/>
            <a:p>
              <a:endParaRPr lang="en-US" altLang="zh-CN" b="1" dirty="0" smtClean="0">
                <a:solidFill>
                  <a:schemeClr val="bg1"/>
                </a:solidFill>
                <a:latin typeface="华文细黑" pitchFamily="2" charset="-122"/>
                <a:ea typeface="华文细黑" pitchFamily="2" charset="-122"/>
              </a:endParaRPr>
            </a:p>
            <a:p>
              <a:pPr algn="ctr"/>
              <a:r>
                <a:rPr lang="zh-CN" altLang="en-US" b="1" dirty="0" smtClean="0">
                  <a:latin typeface="华文细黑" pitchFamily="2" charset="-122"/>
                  <a:ea typeface="华文细黑" pitchFamily="2" charset="-122"/>
                </a:rPr>
                <a:t>消费者的洞察</a:t>
              </a:r>
              <a:endParaRPr lang="en-US" altLang="zh-CN" b="1" dirty="0" smtClean="0">
                <a:latin typeface="华文细黑" pitchFamily="2" charset="-122"/>
                <a:ea typeface="华文细黑" pitchFamily="2" charset="-122"/>
              </a:endParaRPr>
            </a:p>
            <a:p>
              <a:endParaRPr lang="zh-CN" altLang="en-US" b="1" dirty="0" smtClean="0">
                <a:solidFill>
                  <a:schemeClr val="bg1"/>
                </a:solidFill>
                <a:latin typeface="华文细黑" pitchFamily="2" charset="-122"/>
                <a:ea typeface="华文细黑" pitchFamily="2" charset="-122"/>
              </a:endParaRPr>
            </a:p>
          </p:txBody>
        </p:sp>
        <p:sp>
          <p:nvSpPr>
            <p:cNvPr id="18" name="矩形 17"/>
            <p:cNvSpPr/>
            <p:nvPr/>
          </p:nvSpPr>
          <p:spPr>
            <a:xfrm>
              <a:off x="4643438" y="3643314"/>
              <a:ext cx="2071702" cy="923330"/>
            </a:xfrm>
            <a:prstGeom prst="rect">
              <a:avLst/>
            </a:prstGeom>
            <a:solidFill>
              <a:srgbClr val="FFC000"/>
            </a:solidFill>
          </p:spPr>
          <p:txBody>
            <a:bodyPr wrap="square">
              <a:spAutoFit/>
            </a:bodyPr>
            <a:lstStyle/>
            <a:p>
              <a:endParaRPr lang="en-US" altLang="zh-CN" b="1" dirty="0" smtClean="0">
                <a:solidFill>
                  <a:schemeClr val="bg1"/>
                </a:solidFill>
                <a:latin typeface="华文细黑" pitchFamily="2" charset="-122"/>
                <a:ea typeface="华文细黑" pitchFamily="2" charset="-122"/>
              </a:endParaRPr>
            </a:p>
            <a:p>
              <a:pPr algn="ctr"/>
              <a:r>
                <a:rPr lang="zh-CN" altLang="en-US" b="1" dirty="0" smtClean="0">
                  <a:latin typeface="华文细黑" pitchFamily="2" charset="-122"/>
                  <a:ea typeface="华文细黑" pitchFamily="2" charset="-122"/>
                </a:rPr>
                <a:t>品牌远景</a:t>
              </a:r>
              <a:endParaRPr lang="en-US" altLang="zh-CN" b="1" dirty="0" smtClean="0">
                <a:latin typeface="华文细黑" pitchFamily="2" charset="-122"/>
                <a:ea typeface="华文细黑" pitchFamily="2" charset="-122"/>
              </a:endParaRPr>
            </a:p>
            <a:p>
              <a:endParaRPr lang="zh-CN" altLang="en-US" b="1" dirty="0" smtClean="0">
                <a:solidFill>
                  <a:schemeClr val="bg1"/>
                </a:solidFill>
                <a:latin typeface="华文细黑" pitchFamily="2" charset="-122"/>
                <a:ea typeface="华文细黑" pitchFamily="2" charset="-122"/>
              </a:endParaRPr>
            </a:p>
          </p:txBody>
        </p:sp>
        <p:sp>
          <p:nvSpPr>
            <p:cNvPr id="20" name="矩形 19"/>
            <p:cNvSpPr/>
            <p:nvPr/>
          </p:nvSpPr>
          <p:spPr>
            <a:xfrm>
              <a:off x="2500298" y="4643446"/>
              <a:ext cx="2071702" cy="923330"/>
            </a:xfrm>
            <a:prstGeom prst="rect">
              <a:avLst/>
            </a:prstGeom>
            <a:solidFill>
              <a:srgbClr val="FFC000"/>
            </a:solidFill>
          </p:spPr>
          <p:txBody>
            <a:bodyPr wrap="square">
              <a:spAutoFit/>
            </a:bodyPr>
            <a:lstStyle/>
            <a:p>
              <a:endParaRPr lang="en-US" altLang="zh-CN" b="1" dirty="0" smtClean="0">
                <a:solidFill>
                  <a:schemeClr val="bg1"/>
                </a:solidFill>
                <a:latin typeface="华文细黑" pitchFamily="2" charset="-122"/>
                <a:ea typeface="华文细黑" pitchFamily="2" charset="-122"/>
              </a:endParaRPr>
            </a:p>
            <a:p>
              <a:pPr algn="ctr"/>
              <a:r>
                <a:rPr lang="zh-CN" altLang="en-US" b="1" dirty="0" smtClean="0">
                  <a:latin typeface="华文细黑" pitchFamily="2" charset="-122"/>
                  <a:ea typeface="华文细黑" pitchFamily="2" charset="-122"/>
                </a:rPr>
                <a:t>品牌意念</a:t>
              </a:r>
              <a:endParaRPr lang="en-US" altLang="zh-CN" b="1" dirty="0" smtClean="0">
                <a:latin typeface="华文细黑" pitchFamily="2" charset="-122"/>
                <a:ea typeface="华文细黑" pitchFamily="2" charset="-122"/>
              </a:endParaRPr>
            </a:p>
            <a:p>
              <a:endParaRPr lang="zh-CN" altLang="en-US" b="1" dirty="0" smtClean="0">
                <a:solidFill>
                  <a:schemeClr val="bg1"/>
                </a:solidFill>
                <a:latin typeface="华文细黑" pitchFamily="2" charset="-122"/>
                <a:ea typeface="华文细黑" pitchFamily="2" charset="-122"/>
              </a:endParaRPr>
            </a:p>
          </p:txBody>
        </p:sp>
        <p:sp>
          <p:nvSpPr>
            <p:cNvPr id="21" name="矩形 20"/>
            <p:cNvSpPr/>
            <p:nvPr/>
          </p:nvSpPr>
          <p:spPr>
            <a:xfrm>
              <a:off x="4643438" y="4643445"/>
              <a:ext cx="2071702" cy="923330"/>
            </a:xfrm>
            <a:prstGeom prst="rect">
              <a:avLst/>
            </a:prstGeom>
            <a:solidFill>
              <a:srgbClr val="FFC000"/>
            </a:solidFill>
          </p:spPr>
          <p:txBody>
            <a:bodyPr wrap="square">
              <a:spAutoFit/>
            </a:bodyPr>
            <a:lstStyle/>
            <a:p>
              <a:endParaRPr lang="en-US" altLang="zh-CN" b="1" dirty="0" smtClean="0">
                <a:solidFill>
                  <a:schemeClr val="bg1"/>
                </a:solidFill>
                <a:latin typeface="华文细黑" pitchFamily="2" charset="-122"/>
                <a:ea typeface="华文细黑" pitchFamily="2" charset="-122"/>
              </a:endParaRPr>
            </a:p>
            <a:p>
              <a:pPr algn="ctr"/>
              <a:r>
                <a:rPr lang="zh-CN" altLang="en-US" b="1" dirty="0" smtClean="0">
                  <a:latin typeface="华文细黑" pitchFamily="2" charset="-122"/>
                  <a:ea typeface="华文细黑" pitchFamily="2" charset="-122"/>
                </a:rPr>
                <a:t>传播计划</a:t>
              </a:r>
              <a:endParaRPr lang="en-US" altLang="zh-CN" b="1" dirty="0" smtClean="0">
                <a:latin typeface="华文细黑" pitchFamily="2" charset="-122"/>
                <a:ea typeface="华文细黑" pitchFamily="2" charset="-122"/>
              </a:endParaRPr>
            </a:p>
            <a:p>
              <a:endParaRPr lang="zh-CN" altLang="en-US" b="1" dirty="0" smtClean="0">
                <a:solidFill>
                  <a:schemeClr val="bg1"/>
                </a:solidFill>
                <a:latin typeface="华文细黑" pitchFamily="2" charset="-122"/>
                <a:ea typeface="华文细黑" pitchFamily="2" charset="-122"/>
              </a:endParaRPr>
            </a:p>
          </p:txBody>
        </p:sp>
      </p:grpSp>
      <p:sp>
        <p:nvSpPr>
          <p:cNvPr id="4" name="矩形 3"/>
          <p:cNvSpPr/>
          <p:nvPr/>
        </p:nvSpPr>
        <p:spPr>
          <a:xfrm>
            <a:off x="3507446" y="4273674"/>
            <a:ext cx="2129108" cy="369332"/>
          </a:xfrm>
          <a:prstGeom prst="rect">
            <a:avLst/>
          </a:prstGeom>
          <a:solidFill>
            <a:srgbClr val="0070C0"/>
          </a:solidFill>
        </p:spPr>
        <p:txBody>
          <a:bodyPr wrap="none">
            <a:spAutoFit/>
          </a:bodyPr>
          <a:lstStyle/>
          <a:p>
            <a:pPr algn="ctr"/>
            <a:r>
              <a:rPr lang="en-US" altLang="zh-CN" b="1" dirty="0" smtClean="0">
                <a:solidFill>
                  <a:schemeClr val="bg1"/>
                </a:solidFill>
                <a:latin typeface="华文细黑" pitchFamily="2" charset="-122"/>
                <a:ea typeface="华文细黑" pitchFamily="2" charset="-122"/>
              </a:rPr>
              <a:t>TTB</a:t>
            </a:r>
            <a:r>
              <a:rPr lang="zh-CN" altLang="en-US" b="1" dirty="0" smtClean="0">
                <a:solidFill>
                  <a:schemeClr val="bg1"/>
                </a:solidFill>
                <a:latin typeface="华文细黑" pitchFamily="2" charset="-122"/>
                <a:ea typeface="华文细黑" pitchFamily="2" charset="-122"/>
              </a:rPr>
              <a:t>的四个核心要素</a:t>
            </a:r>
            <a:endParaRPr lang="zh-CN" altLang="en-US" b="1" dirty="0">
              <a:solidFill>
                <a:schemeClr val="bg1"/>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35753" y="321447"/>
            <a:ext cx="8072494" cy="6215106"/>
            <a:chOff x="714348" y="428604"/>
            <a:chExt cx="8072494" cy="6215106"/>
          </a:xfrm>
        </p:grpSpPr>
        <p:sp>
          <p:nvSpPr>
            <p:cNvPr id="18" name="矩形 17"/>
            <p:cNvSpPr/>
            <p:nvPr/>
          </p:nvSpPr>
          <p:spPr>
            <a:xfrm>
              <a:off x="714348" y="1928802"/>
              <a:ext cx="2387724" cy="369332"/>
            </a:xfrm>
            <a:prstGeom prst="rect">
              <a:avLst/>
            </a:prstGeom>
            <a:solidFill>
              <a:srgbClr val="FFC000"/>
            </a:solidFill>
          </p:spPr>
          <p:txBody>
            <a:bodyPr wrap="square">
              <a:spAutoFit/>
            </a:bodyPr>
            <a:lstStyle/>
            <a:p>
              <a:pPr algn="ctr"/>
              <a:r>
                <a:rPr lang="zh-CN" altLang="en-US" b="1" dirty="0" smtClean="0">
                  <a:latin typeface="华文细黑" pitchFamily="2" charset="-122"/>
                  <a:ea typeface="华文细黑" pitchFamily="2" charset="-122"/>
                </a:rPr>
                <a:t>品牌远景</a:t>
              </a:r>
              <a:endParaRPr lang="zh-CN" altLang="en-US" b="1" dirty="0" smtClean="0">
                <a:solidFill>
                  <a:schemeClr val="bg1"/>
                </a:solidFill>
                <a:latin typeface="华文细黑" pitchFamily="2" charset="-122"/>
                <a:ea typeface="华文细黑" pitchFamily="2" charset="-122"/>
              </a:endParaRPr>
            </a:p>
          </p:txBody>
        </p:sp>
        <p:sp>
          <p:nvSpPr>
            <p:cNvPr id="20" name="矩形 19"/>
            <p:cNvSpPr/>
            <p:nvPr/>
          </p:nvSpPr>
          <p:spPr>
            <a:xfrm>
              <a:off x="714348" y="3143248"/>
              <a:ext cx="2387724" cy="369332"/>
            </a:xfrm>
            <a:prstGeom prst="rect">
              <a:avLst/>
            </a:prstGeom>
            <a:solidFill>
              <a:srgbClr val="FFC000"/>
            </a:solidFill>
          </p:spPr>
          <p:txBody>
            <a:bodyPr wrap="square">
              <a:spAutoFit/>
            </a:bodyPr>
            <a:lstStyle/>
            <a:p>
              <a:pPr algn="ctr"/>
              <a:r>
                <a:rPr lang="zh-CN" altLang="en-US" b="1" dirty="0" smtClean="0">
                  <a:latin typeface="华文细黑" pitchFamily="2" charset="-122"/>
                  <a:ea typeface="华文细黑" pitchFamily="2" charset="-122"/>
                </a:rPr>
                <a:t>品牌意念</a:t>
              </a:r>
              <a:endParaRPr lang="zh-CN" altLang="en-US" b="1" dirty="0" smtClean="0">
                <a:solidFill>
                  <a:schemeClr val="bg1"/>
                </a:solidFill>
                <a:latin typeface="华文细黑" pitchFamily="2" charset="-122"/>
                <a:ea typeface="华文细黑" pitchFamily="2" charset="-122"/>
              </a:endParaRPr>
            </a:p>
          </p:txBody>
        </p:sp>
        <p:sp>
          <p:nvSpPr>
            <p:cNvPr id="21" name="矩形 20"/>
            <p:cNvSpPr/>
            <p:nvPr/>
          </p:nvSpPr>
          <p:spPr>
            <a:xfrm>
              <a:off x="714348" y="5072074"/>
              <a:ext cx="2387724" cy="369332"/>
            </a:xfrm>
            <a:prstGeom prst="rect">
              <a:avLst/>
            </a:prstGeom>
            <a:solidFill>
              <a:srgbClr val="FFC000"/>
            </a:solidFill>
          </p:spPr>
          <p:txBody>
            <a:bodyPr wrap="square">
              <a:spAutoFit/>
            </a:bodyPr>
            <a:lstStyle/>
            <a:p>
              <a:pPr algn="ctr"/>
              <a:r>
                <a:rPr lang="zh-CN" altLang="en-US" b="1" dirty="0" smtClean="0">
                  <a:latin typeface="华文细黑" pitchFamily="2" charset="-122"/>
                  <a:ea typeface="华文细黑" pitchFamily="2" charset="-122"/>
                </a:rPr>
                <a:t>传播计划</a:t>
              </a:r>
              <a:endParaRPr lang="zh-CN" altLang="en-US" b="1" dirty="0" smtClean="0">
                <a:solidFill>
                  <a:schemeClr val="bg1"/>
                </a:solidFill>
                <a:latin typeface="华文细黑" pitchFamily="2" charset="-122"/>
                <a:ea typeface="华文细黑" pitchFamily="2" charset="-122"/>
              </a:endParaRPr>
            </a:p>
          </p:txBody>
        </p:sp>
        <p:sp>
          <p:nvSpPr>
            <p:cNvPr id="10" name="矩形 9"/>
            <p:cNvSpPr/>
            <p:nvPr/>
          </p:nvSpPr>
          <p:spPr>
            <a:xfrm>
              <a:off x="714348" y="642918"/>
              <a:ext cx="2387724" cy="369332"/>
            </a:xfrm>
            <a:prstGeom prst="rect">
              <a:avLst/>
            </a:prstGeom>
            <a:solidFill>
              <a:srgbClr val="FFC000"/>
            </a:solidFill>
          </p:spPr>
          <p:txBody>
            <a:bodyPr wrap="square">
              <a:spAutoFit/>
            </a:bodyPr>
            <a:lstStyle/>
            <a:p>
              <a:pPr algn="ctr"/>
              <a:r>
                <a:rPr lang="zh-CN" altLang="en-US" b="1" dirty="0" smtClean="0">
                  <a:latin typeface="华文细黑" pitchFamily="2" charset="-122"/>
                  <a:ea typeface="华文细黑" pitchFamily="2" charset="-122"/>
                </a:rPr>
                <a:t>消费者的洞察</a:t>
              </a:r>
              <a:endParaRPr lang="zh-CN" altLang="en-US" b="1" dirty="0" smtClean="0">
                <a:solidFill>
                  <a:schemeClr val="bg1"/>
                </a:solidFill>
                <a:latin typeface="华文细黑" pitchFamily="2" charset="-122"/>
                <a:ea typeface="华文细黑" pitchFamily="2" charset="-122"/>
              </a:endParaRPr>
            </a:p>
          </p:txBody>
        </p:sp>
        <p:sp>
          <p:nvSpPr>
            <p:cNvPr id="11" name="矩形 10"/>
            <p:cNvSpPr/>
            <p:nvPr/>
          </p:nvSpPr>
          <p:spPr>
            <a:xfrm>
              <a:off x="3214678" y="428604"/>
              <a:ext cx="5572164" cy="11430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华文细黑" pitchFamily="2" charset="-122"/>
                  <a:ea typeface="华文细黑" pitchFamily="2" charset="-122"/>
                </a:rPr>
                <a:t>洞察和观察最重要的区别是，观察知识记录人们所做的事情，而洞察则是回答人们为什么会那样做。</a:t>
              </a:r>
              <a:r>
                <a:rPr lang="en-US" altLang="zh-CN" sz="1400" dirty="0" smtClean="0">
                  <a:solidFill>
                    <a:schemeClr val="tx1"/>
                  </a:solidFill>
                  <a:latin typeface="华文细黑" pitchFamily="2" charset="-122"/>
                  <a:ea typeface="华文细黑" pitchFamily="2" charset="-122"/>
                </a:rPr>
                <a:t>TTB</a:t>
              </a:r>
              <a:r>
                <a:rPr lang="zh-CN" altLang="en-US" sz="1400" dirty="0" smtClean="0">
                  <a:solidFill>
                    <a:schemeClr val="tx1"/>
                  </a:solidFill>
                  <a:latin typeface="华文细黑" pitchFamily="2" charset="-122"/>
                  <a:ea typeface="华文细黑" pitchFamily="2" charset="-122"/>
                </a:rPr>
                <a:t>认为，只有真正的做到了洞察，才能从根本上了解消费者的动机。这就是最简单的消费者购买程序。</a:t>
              </a:r>
              <a:endParaRPr lang="en-US" altLang="zh-CN" sz="1400" dirty="0" smtClean="0">
                <a:solidFill>
                  <a:schemeClr val="tx1"/>
                </a:solidFill>
                <a:latin typeface="华文细黑" pitchFamily="2" charset="-122"/>
                <a:ea typeface="华文细黑" pitchFamily="2" charset="-122"/>
              </a:endParaRPr>
            </a:p>
          </p:txBody>
        </p:sp>
        <p:sp>
          <p:nvSpPr>
            <p:cNvPr id="12" name="矩形 11"/>
            <p:cNvSpPr/>
            <p:nvPr/>
          </p:nvSpPr>
          <p:spPr>
            <a:xfrm>
              <a:off x="3214678" y="1690675"/>
              <a:ext cx="5572164" cy="11430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华文细黑" pitchFamily="2" charset="-122"/>
                  <a:ea typeface="华文细黑" pitchFamily="2" charset="-122"/>
                </a:rPr>
                <a:t>品牌的远景是品牌最真实的灵魂，品牌远景能够通过策略性的方式将消费者的内心渴望与工厂中生产出的“东西”有机的整合在一起。</a:t>
              </a:r>
            </a:p>
            <a:p>
              <a:endParaRPr lang="en-US" altLang="zh-CN" sz="1400" dirty="0" smtClean="0">
                <a:solidFill>
                  <a:schemeClr val="tx1"/>
                </a:solidFill>
                <a:latin typeface="华文细黑" pitchFamily="2" charset="-122"/>
                <a:ea typeface="华文细黑" pitchFamily="2" charset="-122"/>
              </a:endParaRPr>
            </a:p>
            <a:p>
              <a:r>
                <a:rPr lang="zh-CN" altLang="en-US" sz="1400" dirty="0" smtClean="0">
                  <a:solidFill>
                    <a:schemeClr val="tx1"/>
                  </a:solidFill>
                  <a:latin typeface="华文细黑" pitchFamily="2" charset="-122"/>
                  <a:ea typeface="华文细黑" pitchFamily="2" charset="-122"/>
                </a:rPr>
                <a:t>品牌远景应是使用者驱动力和品牌特质的完美结合。若后者的存在是以前者为代价的，传播则像企业的公共关系而不是消费者导向的广告。</a:t>
              </a:r>
            </a:p>
          </p:txBody>
        </p:sp>
        <p:sp>
          <p:nvSpPr>
            <p:cNvPr id="13" name="矩形 12"/>
            <p:cNvSpPr/>
            <p:nvPr/>
          </p:nvSpPr>
          <p:spPr>
            <a:xfrm>
              <a:off x="3214678" y="2952746"/>
              <a:ext cx="5572164" cy="17859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华文细黑" pitchFamily="2" charset="-122"/>
                  <a:ea typeface="华文细黑" pitchFamily="2" charset="-122"/>
                </a:rPr>
                <a:t>“品牌意念是立体的、生动的描述，能铸造起消费者和品牌之间的联系，能全方位的向消费者传递品牌形象、品牌所代表的意义及其与众不同的地方。”简单说来，品牌的意念是创建品牌的基础，</a:t>
              </a:r>
            </a:p>
            <a:p>
              <a:endParaRPr lang="en-US" altLang="zh-CN" sz="1400" dirty="0" smtClean="0">
                <a:solidFill>
                  <a:schemeClr val="tx1"/>
                </a:solidFill>
                <a:latin typeface="华文细黑" pitchFamily="2" charset="-122"/>
                <a:ea typeface="华文细黑" pitchFamily="2" charset="-122"/>
              </a:endParaRPr>
            </a:p>
            <a:p>
              <a:r>
                <a:rPr lang="zh-CN" altLang="en-US" sz="1400" dirty="0" smtClean="0">
                  <a:solidFill>
                    <a:schemeClr val="tx1"/>
                  </a:solidFill>
                  <a:latin typeface="华文细黑" pitchFamily="2" charset="-122"/>
                  <a:ea typeface="华文细黑" pitchFamily="2" charset="-122"/>
                </a:rPr>
                <a:t>消费者不是静止的，在自我说服过程中，充满沟通机会，要准备许多不同的信息，寻找新的办法与他交谈，创造性的使用品牌意念或创新的利用“目标顾客”堆媒体的使用习惯是十分有效的。</a:t>
              </a:r>
            </a:p>
          </p:txBody>
        </p:sp>
        <p:sp>
          <p:nvSpPr>
            <p:cNvPr id="14" name="矩形 13"/>
            <p:cNvSpPr/>
            <p:nvPr/>
          </p:nvSpPr>
          <p:spPr>
            <a:xfrm>
              <a:off x="3214678" y="4857760"/>
              <a:ext cx="5572164" cy="17859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华文细黑" pitchFamily="2" charset="-122"/>
                  <a:ea typeface="华文细黑" pitchFamily="2" charset="-122"/>
                </a:rPr>
                <a:t>传播计划即是说，针对一个营销目标，针对一个具体创意，哪一个媒体最适合？</a:t>
              </a:r>
            </a:p>
            <a:p>
              <a:r>
                <a:rPr lang="en-US" altLang="zh-CN" sz="1400" dirty="0" smtClean="0">
                  <a:solidFill>
                    <a:schemeClr val="tx1"/>
                  </a:solidFill>
                  <a:latin typeface="华文细黑" pitchFamily="2" charset="-122"/>
                  <a:ea typeface="华文细黑" pitchFamily="2" charset="-122"/>
                </a:rPr>
                <a:t>1</a:t>
              </a:r>
              <a:r>
                <a:rPr lang="zh-CN" altLang="en-US" sz="1400" dirty="0" smtClean="0">
                  <a:solidFill>
                    <a:schemeClr val="tx1"/>
                  </a:solidFill>
                  <a:latin typeface="华文细黑" pitchFamily="2" charset="-122"/>
                  <a:ea typeface="华文细黑" pitchFamily="2" charset="-122"/>
                </a:rPr>
                <a:t>、分析性。针对一个目标，哪个媒体最适合；什么是直销（适合高利润产品，但</a:t>
              </a:r>
              <a:r>
                <a:rPr lang="en-US" altLang="zh-CN" sz="1400" dirty="0" smtClean="0">
                  <a:solidFill>
                    <a:schemeClr val="tx1"/>
                  </a:solidFill>
                  <a:latin typeface="华文细黑" pitchFamily="2" charset="-122"/>
                  <a:ea typeface="华文细黑" pitchFamily="2" charset="-122"/>
                </a:rPr>
                <a:t>target</a:t>
              </a:r>
              <a:r>
                <a:rPr lang="zh-CN" altLang="en-US" sz="1400" dirty="0" smtClean="0">
                  <a:solidFill>
                    <a:schemeClr val="tx1"/>
                  </a:solidFill>
                  <a:latin typeface="华文细黑" pitchFamily="2" charset="-122"/>
                  <a:ea typeface="华文细黑" pitchFamily="2" charset="-122"/>
                </a:rPr>
                <a:t>定位要细化）；什么时候适合投资网站（消费品需要高度投入和搜集大量的信息的产品，品牌价值大于产品本身的）</a:t>
              </a:r>
            </a:p>
            <a:p>
              <a:r>
                <a:rPr lang="en-US" altLang="zh-CN" sz="1400" dirty="0" smtClean="0">
                  <a:solidFill>
                    <a:schemeClr val="tx1"/>
                  </a:solidFill>
                  <a:latin typeface="华文细黑" pitchFamily="2" charset="-122"/>
                  <a:ea typeface="华文细黑" pitchFamily="2" charset="-122"/>
                </a:rPr>
                <a:t>2</a:t>
              </a:r>
              <a:r>
                <a:rPr lang="zh-CN" altLang="en-US" sz="1400" dirty="0" smtClean="0">
                  <a:solidFill>
                    <a:schemeClr val="tx1"/>
                  </a:solidFill>
                  <a:latin typeface="华文细黑" pitchFamily="2" charset="-122"/>
                  <a:ea typeface="华文细黑" pitchFamily="2" charset="-122"/>
                </a:rPr>
                <a:t>、媒介和创意的结合。因应创意选择媒介（</a:t>
              </a:r>
              <a:r>
                <a:rPr lang="en-US" altLang="zh-CN" sz="1400" dirty="0" smtClean="0">
                  <a:solidFill>
                    <a:schemeClr val="tx1"/>
                  </a:solidFill>
                  <a:latin typeface="华文细黑" pitchFamily="2" charset="-122"/>
                  <a:ea typeface="华文细黑" pitchFamily="2" charset="-122"/>
                </a:rPr>
                <a:t>economist&lt;</a:t>
              </a:r>
              <a:r>
                <a:rPr lang="zh-CN" altLang="en-US" sz="1400" dirty="0" smtClean="0">
                  <a:solidFill>
                    <a:schemeClr val="tx1"/>
                  </a:solidFill>
                  <a:latin typeface="华文细黑" pitchFamily="2" charset="-122"/>
                  <a:ea typeface="华文细黑" pitchFamily="2" charset="-122"/>
                </a:rPr>
                <a:t>意念为成功的钥匙</a:t>
              </a:r>
              <a:r>
                <a:rPr lang="en-US" altLang="zh-CN" sz="1400" dirty="0" smtClean="0">
                  <a:solidFill>
                    <a:schemeClr val="tx1"/>
                  </a:solidFill>
                  <a:latin typeface="华文细黑" pitchFamily="2" charset="-122"/>
                  <a:ea typeface="华文细黑" pitchFamily="2" charset="-122"/>
                </a:rPr>
                <a:t>&gt;</a:t>
              </a:r>
              <a:r>
                <a:rPr lang="zh-CN" altLang="en-US" sz="1400" dirty="0" smtClean="0">
                  <a:solidFill>
                    <a:schemeClr val="tx1"/>
                  </a:solidFill>
                  <a:latin typeface="华文细黑" pitchFamily="2" charset="-122"/>
                  <a:ea typeface="华文细黑" pitchFamily="2" charset="-122"/>
                </a:rPr>
                <a:t>－在门卡上引广告；</a:t>
              </a:r>
              <a:r>
                <a:rPr lang="en-US" altLang="zh-CN" sz="1400" dirty="0" smtClean="0">
                  <a:solidFill>
                    <a:schemeClr val="tx1"/>
                  </a:solidFill>
                  <a:latin typeface="华文细黑" pitchFamily="2" charset="-122"/>
                  <a:ea typeface="华文细黑" pitchFamily="2" charset="-122"/>
                </a:rPr>
                <a:t>KIT-KAT&lt;</a:t>
              </a:r>
              <a:r>
                <a:rPr lang="zh-CN" altLang="en-US" sz="1400" dirty="0" smtClean="0">
                  <a:solidFill>
                    <a:schemeClr val="tx1"/>
                  </a:solidFill>
                  <a:latin typeface="华文细黑" pitchFamily="2" charset="-122"/>
                  <a:ea typeface="华文细黑" pitchFamily="2" charset="-122"/>
                </a:rPr>
                <a:t>奇巧时刻，轻松一刻</a:t>
              </a:r>
              <a:r>
                <a:rPr lang="en-US" altLang="zh-CN" sz="1400" dirty="0" smtClean="0">
                  <a:solidFill>
                    <a:schemeClr val="tx1"/>
                  </a:solidFill>
                  <a:latin typeface="华文细黑" pitchFamily="2" charset="-122"/>
                  <a:ea typeface="华文细黑" pitchFamily="2" charset="-122"/>
                </a:rPr>
                <a:t>&gt;</a:t>
              </a:r>
              <a:r>
                <a:rPr lang="zh-CN" altLang="en-US" sz="1400" dirty="0" smtClean="0">
                  <a:solidFill>
                    <a:schemeClr val="tx1"/>
                  </a:solidFill>
                  <a:latin typeface="华文细黑" pitchFamily="2" charset="-122"/>
                  <a:ea typeface="华文细黑" pitchFamily="2" charset="-122"/>
                </a:rPr>
                <a:t>－公园的休闲长椅）；令品牌意念的执行元素符合已选择的媒介。</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66747" y="3165131"/>
            <a:ext cx="1662113" cy="1264002"/>
          </a:xfrm>
          <a:prstGeom prst="rect">
            <a:avLst/>
          </a:prstGeom>
          <a:noFill/>
          <a:ln w="9525">
            <a:noFill/>
            <a:miter lim="800000"/>
            <a:headEnd/>
            <a:tailEnd/>
          </a:ln>
          <a:effectLst/>
        </p:spPr>
      </p:pic>
      <p:sp>
        <p:nvSpPr>
          <p:cNvPr id="3" name="Rectangle 2"/>
          <p:cNvSpPr txBox="1">
            <a:spLocks noChangeArrowheads="1"/>
          </p:cNvSpPr>
          <p:nvPr/>
        </p:nvSpPr>
        <p:spPr>
          <a:xfrm>
            <a:off x="4857752" y="3429000"/>
            <a:ext cx="4286248" cy="1000132"/>
          </a:xfrm>
          <a:prstGeom prst="rect">
            <a:avLst/>
          </a:prstGeom>
        </p:spPr>
        <p:txBody>
          <a:bodyPr vert="horz" lIns="91440" tIns="45720" rIns="91440" bIns="45720" rtlCol="0" anchor="ctr">
            <a:noAutofit/>
          </a:bodyPr>
          <a:lstStyle/>
          <a:p>
            <a:pPr lvl="0" algn="ctr">
              <a:spcBef>
                <a:spcPct val="0"/>
              </a:spcBef>
            </a:pPr>
            <a:r>
              <a:rPr kumimoji="0" lang="zh-CN" altLang="en-US" sz="72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旭通广告</a:t>
            </a:r>
            <a:endParaRPr kumimoji="0" lang="en-US" altLang="en-US" sz="7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214546" y="2404863"/>
            <a:ext cx="5009003" cy="4167409"/>
          </a:xfrm>
          <a:prstGeom prst="rect">
            <a:avLst/>
          </a:prstGeom>
          <a:noFill/>
          <a:ln w="9525">
            <a:noFill/>
            <a:miter lim="800000"/>
            <a:headEnd/>
            <a:tailEnd/>
          </a:ln>
          <a:effectLst/>
        </p:spPr>
      </p:pic>
      <p:sp>
        <p:nvSpPr>
          <p:cNvPr id="3" name="矩形 2"/>
          <p:cNvSpPr/>
          <p:nvPr/>
        </p:nvSpPr>
        <p:spPr>
          <a:xfrm>
            <a:off x="428596" y="1000108"/>
            <a:ext cx="7286676" cy="954107"/>
          </a:xfrm>
          <a:prstGeom prst="rect">
            <a:avLst/>
          </a:prstGeom>
        </p:spPr>
        <p:txBody>
          <a:bodyPr wrap="square">
            <a:spAutoFit/>
          </a:bodyPr>
          <a:lstStyle/>
          <a:p>
            <a:r>
              <a:rPr lang="zh-CN" altLang="en-US" sz="1400" dirty="0" smtClean="0">
                <a:latin typeface="华文细黑" pitchFamily="2" charset="-122"/>
                <a:ea typeface="华文细黑" pitchFamily="2" charset="-122"/>
              </a:rPr>
              <a:t>通过广告，提供给予“惊喜”“感动”的消费者品牌“体验”。</a:t>
            </a:r>
            <a:br>
              <a:rPr lang="zh-CN" altLang="en-US" sz="1400" dirty="0" smtClean="0">
                <a:latin typeface="华文细黑" pitchFamily="2" charset="-122"/>
                <a:ea typeface="华文细黑" pitchFamily="2" charset="-122"/>
              </a:rPr>
            </a:br>
            <a:r>
              <a:rPr lang="zh-CN" altLang="en-US" sz="1400" dirty="0" smtClean="0">
                <a:latin typeface="华文细黑" pitchFamily="2" charset="-122"/>
                <a:ea typeface="华文细黑" pitchFamily="2" charset="-122"/>
              </a:rPr>
              <a:t>这种感动人心的“体验”不只是通过多媒体广告，而是产生于包括店铺在内的生活行态中的所有相关之处。</a:t>
            </a:r>
            <a:br>
              <a:rPr lang="zh-CN" altLang="en-US" sz="1400" dirty="0" smtClean="0">
                <a:latin typeface="华文细黑" pitchFamily="2" charset="-122"/>
                <a:ea typeface="华文细黑" pitchFamily="2" charset="-122"/>
              </a:rPr>
            </a:br>
            <a:r>
              <a:rPr lang="en-US" altLang="zh-CN" sz="1400" dirty="0" smtClean="0">
                <a:latin typeface="华文细黑" pitchFamily="2" charset="-122"/>
                <a:ea typeface="华文细黑" pitchFamily="2" charset="-122"/>
              </a:rPr>
              <a:t>ADK*</a:t>
            </a:r>
            <a:r>
              <a:rPr lang="zh-CN" altLang="en-US" sz="1400" dirty="0" smtClean="0">
                <a:latin typeface="华文细黑" pitchFamily="2" charset="-122"/>
                <a:ea typeface="华文细黑" pitchFamily="2" charset="-122"/>
              </a:rPr>
              <a:t>率先着眼于这一理论，研发设计了加强消费者与品牌之间传播互动链的最佳方法。</a:t>
            </a:r>
            <a:endParaRPr lang="zh-CN" altLang="en-US" sz="1400" dirty="0">
              <a:latin typeface="华文细黑" pitchFamily="2" charset="-122"/>
              <a:ea typeface="华文细黑" pitchFamily="2" charset="-122"/>
            </a:endParaRPr>
          </a:p>
        </p:txBody>
      </p:sp>
      <p:pic>
        <p:nvPicPr>
          <p:cNvPr id="5123" name="Picture 3"/>
          <p:cNvPicPr>
            <a:picLocks noChangeAspect="1" noChangeArrowheads="1"/>
          </p:cNvPicPr>
          <p:nvPr/>
        </p:nvPicPr>
        <p:blipFill>
          <a:blip r:embed="rId3" cstate="print"/>
          <a:srcRect r="2849" b="1315"/>
          <a:stretch>
            <a:fillRect/>
          </a:stretch>
        </p:blipFill>
        <p:spPr bwMode="auto">
          <a:xfrm>
            <a:off x="500034" y="500042"/>
            <a:ext cx="1785950" cy="35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4214810" y="2771778"/>
            <a:ext cx="2628900" cy="1085850"/>
          </a:xfrm>
          <a:prstGeom prst="rect">
            <a:avLst/>
          </a:prstGeom>
          <a:noFill/>
          <a:ln w="9525">
            <a:noFill/>
            <a:miter lim="800000"/>
            <a:headEnd/>
            <a:tailEnd/>
          </a:ln>
          <a:effectLst/>
        </p:spPr>
      </p:pic>
      <p:sp>
        <p:nvSpPr>
          <p:cNvPr id="3" name="Rectangle 2"/>
          <p:cNvSpPr txBox="1">
            <a:spLocks noChangeArrowheads="1"/>
          </p:cNvSpPr>
          <p:nvPr/>
        </p:nvSpPr>
        <p:spPr>
          <a:xfrm>
            <a:off x="4857752" y="3429000"/>
            <a:ext cx="4286248" cy="1000132"/>
          </a:xfrm>
          <a:prstGeom prst="rect">
            <a:avLst/>
          </a:prstGeom>
        </p:spPr>
        <p:txBody>
          <a:bodyPr vert="horz" lIns="91440" tIns="45720" rIns="91440" bIns="45720" rtlCol="0" anchor="ctr">
            <a:noAutofit/>
          </a:bodyPr>
          <a:lstStyle/>
          <a:p>
            <a:pPr lvl="0" algn="ctr">
              <a:spcBef>
                <a:spcPct val="0"/>
              </a:spcBef>
            </a:pPr>
            <a:r>
              <a:rPr kumimoji="0" lang="zh-CN" altLang="en-US" sz="72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麦肯光明</a:t>
            </a:r>
            <a:endParaRPr kumimoji="0" lang="en-US" altLang="en-US" sz="7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7158" y="1714489"/>
            <a:ext cx="8572560" cy="4357718"/>
          </a:xfrm>
          <a:prstGeom prst="rect">
            <a:avLst/>
          </a:prstGeom>
        </p:spPr>
        <p:txBody>
          <a:bodyPr/>
          <a:lstStyle/>
          <a:p>
            <a:pPr marR="0" lvl="0" defTabSz="914400" rtl="0" eaLnBrk="1" fontAlgn="auto" latinLnBrk="0" hangingPunct="1">
              <a:lnSpc>
                <a:spcPct val="100000"/>
              </a:lnSpc>
              <a:spcBef>
                <a:spcPct val="20000"/>
              </a:spcBef>
              <a:spcAft>
                <a:spcPts val="0"/>
              </a:spcAft>
              <a:buClrTx/>
              <a:buSzTx/>
              <a:tabLst/>
              <a:defRPr/>
            </a:pPr>
            <a:r>
              <a:rPr kumimoji="0" lang="zh-CN" altLang="en-US" b="1"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rPr>
              <a:t>品牌印记用以定义品牌的真正内涵，以利于行销人员能有效管理并建立他们自己的品牌。</a:t>
            </a:r>
            <a:r>
              <a:rPr kumimoji="0" lang="zh-CN" altLang="en-US"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rPr>
              <a:t>这项工具提供一套清楚的理念，剖析哪一个品牌价值须被保护及充分利用。</a:t>
            </a:r>
          </a:p>
          <a:p>
            <a:pPr marR="0" lvl="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20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endParaRPr>
          </a:p>
          <a:p>
            <a:pPr marR="0" lvl="0" defTabSz="914400" rtl="0" eaLnBrk="1" fontAlgn="auto" latinLnBrk="0" hangingPunct="1">
              <a:lnSpc>
                <a:spcPct val="100000"/>
              </a:lnSpc>
              <a:spcBef>
                <a:spcPct val="20000"/>
              </a:spcBef>
              <a:spcAft>
                <a:spcPts val="0"/>
              </a:spcAft>
              <a:buClrTx/>
              <a:buSzTx/>
              <a:tabLst/>
              <a:defRPr/>
            </a:pPr>
            <a:r>
              <a:rPr kumimoji="0" lang="zh-CN" altLang="en-US" b="1" i="0" u="none" strike="noStrike" kern="1200" cap="none" spc="0" normalizeH="0" baseline="0" noProof="0" dirty="0" smtClean="0">
                <a:ln>
                  <a:noFill/>
                </a:ln>
                <a:solidFill>
                  <a:srgbClr val="FF0000"/>
                </a:solidFill>
                <a:effectLst/>
                <a:uLnTx/>
                <a:uFillTx/>
                <a:latin typeface="华文细黑" pitchFamily="2" charset="-122"/>
                <a:ea typeface="华文细黑" pitchFamily="2" charset="-122"/>
              </a:rPr>
              <a:t>品牌印记是对某一品牌的意义及其个性的宣言。</a:t>
            </a:r>
            <a:endParaRPr kumimoji="0" lang="en-US" altLang="zh-CN" b="1" i="0" u="none" strike="noStrike" kern="1200" cap="none" spc="0" normalizeH="0" baseline="0" noProof="0" dirty="0" smtClean="0">
              <a:ln>
                <a:noFill/>
              </a:ln>
              <a:solidFill>
                <a:srgbClr val="FF0000"/>
              </a:solidFill>
              <a:effectLst/>
              <a:uLnTx/>
              <a:uFillTx/>
              <a:latin typeface="华文细黑" pitchFamily="2" charset="-122"/>
              <a:ea typeface="华文细黑" pitchFamily="2" charset="-122"/>
            </a:endParaRPr>
          </a:p>
          <a:p>
            <a:pPr marR="0" lvl="0" defTabSz="914400" rtl="0" eaLnBrk="1" fontAlgn="auto" latinLnBrk="0" hangingPunct="1">
              <a:lnSpc>
                <a:spcPct val="100000"/>
              </a:lnSpc>
              <a:spcBef>
                <a:spcPct val="20000"/>
              </a:spcBef>
              <a:spcAft>
                <a:spcPts val="0"/>
              </a:spcAft>
              <a:buClrTx/>
              <a:buSzTx/>
              <a:tabLst/>
              <a:defRPr/>
            </a:pPr>
            <a:r>
              <a:rPr kumimoji="0" lang="zh-CN" altLang="en-US" sz="16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rPr>
              <a:t>更精确地说，品牌印记必须能够： </a:t>
            </a:r>
            <a:endParaRPr kumimoji="0" lang="en-US" altLang="zh-CN" sz="16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endParaRPr>
          </a:p>
          <a:p>
            <a:pPr marR="0" lvl="0" defTabSz="914400" rtl="0" eaLnBrk="1" fontAlgn="auto" latinLnBrk="0" hangingPunct="1">
              <a:lnSpc>
                <a:spcPct val="100000"/>
              </a:lnSpc>
              <a:spcBef>
                <a:spcPct val="20000"/>
              </a:spcBef>
              <a:spcAft>
                <a:spcPts val="0"/>
              </a:spcAft>
              <a:buClrTx/>
              <a:buSzTx/>
              <a:tabLst/>
              <a:defRPr/>
            </a:pPr>
            <a:r>
              <a:rPr kumimoji="0" lang="en-US" altLang="zh-CN" sz="16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rPr>
              <a:t>1</a:t>
            </a:r>
            <a:r>
              <a:rPr kumimoji="0" lang="zh-CN" altLang="en-US" sz="16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rPr>
              <a:t>．包括该品牌的三个主要意义  </a:t>
            </a:r>
            <a:r>
              <a:rPr kumimoji="0" lang="en-US" altLang="zh-CN" sz="16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rPr>
              <a:t>2</a:t>
            </a:r>
            <a:r>
              <a:rPr kumimoji="0" lang="zh-CN" altLang="en-US" sz="16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rPr>
              <a:t>．反映这三个意义的三个重要个性特征 </a:t>
            </a:r>
          </a:p>
          <a:p>
            <a:pPr marR="0" lvl="0" defTabSz="914400" rtl="0" eaLnBrk="1" fontAlgn="auto" latinLnBrk="0" hangingPunct="1">
              <a:lnSpc>
                <a:spcPct val="100000"/>
              </a:lnSpc>
              <a:spcBef>
                <a:spcPct val="20000"/>
              </a:spcBef>
              <a:spcAft>
                <a:spcPts val="0"/>
              </a:spcAft>
              <a:buClrTx/>
              <a:buSzTx/>
              <a:buFontTx/>
              <a:buAutoNum type="circleNumDbPlain"/>
              <a:tabLst/>
              <a:defRPr/>
            </a:pPr>
            <a:r>
              <a:rPr kumimoji="0" lang="zh-CN" altLang="en-US" sz="1400" b="0" i="0" u="none" strike="noStrike" kern="1200" cap="none" spc="0" normalizeH="0" baseline="0" noProof="0" dirty="0" smtClean="0">
                <a:ln>
                  <a:noFill/>
                </a:ln>
                <a:solidFill>
                  <a:srgbClr val="FF0000"/>
                </a:solidFill>
                <a:effectLst/>
                <a:uLnTx/>
                <a:uFillTx/>
                <a:latin typeface="华文细黑" pitchFamily="2" charset="-122"/>
                <a:ea typeface="华文细黑" pitchFamily="2" charset="-122"/>
              </a:rPr>
              <a:t>首先是基本层面，品牌以及与品牌有关的产品之间的联系； </a:t>
            </a:r>
          </a:p>
          <a:p>
            <a:pPr marR="0" lvl="0" defTabSz="914400" rtl="0" eaLnBrk="1" fontAlgn="auto" latinLnBrk="0" hangingPunct="1">
              <a:lnSpc>
                <a:spcPct val="100000"/>
              </a:lnSpc>
              <a:spcBef>
                <a:spcPct val="20000"/>
              </a:spcBef>
              <a:spcAft>
                <a:spcPts val="0"/>
              </a:spcAft>
              <a:buClrTx/>
              <a:buSzTx/>
              <a:buFontTx/>
              <a:buAutoNum type="circleNumDbPlain"/>
              <a:tabLst/>
              <a:defRPr/>
            </a:pPr>
            <a:r>
              <a:rPr kumimoji="0" lang="zh-CN" altLang="en-US" sz="1400" b="0" i="0" u="none" strike="noStrike" kern="1200" cap="none" spc="0" normalizeH="0" baseline="0" noProof="0" dirty="0" smtClean="0">
                <a:ln>
                  <a:noFill/>
                </a:ln>
                <a:solidFill>
                  <a:srgbClr val="FF0000"/>
                </a:solidFill>
                <a:effectLst/>
                <a:uLnTx/>
                <a:uFillTx/>
                <a:latin typeface="华文细黑" pitchFamily="2" charset="-122"/>
                <a:ea typeface="华文细黑" pitchFamily="2" charset="-122"/>
              </a:rPr>
              <a:t>其次是情感层面，是描述品牌与消费者之间情感联系的层面； </a:t>
            </a:r>
          </a:p>
          <a:p>
            <a:pPr marR="0" lvl="0" defTabSz="914400" rtl="0" eaLnBrk="1" fontAlgn="auto" latinLnBrk="0" hangingPunct="1">
              <a:lnSpc>
                <a:spcPct val="100000"/>
              </a:lnSpc>
              <a:spcBef>
                <a:spcPct val="20000"/>
              </a:spcBef>
              <a:spcAft>
                <a:spcPts val="0"/>
              </a:spcAft>
              <a:buClrTx/>
              <a:buSzTx/>
              <a:buFontTx/>
              <a:buAutoNum type="circleNumDbPlain"/>
              <a:tabLst/>
              <a:defRPr/>
            </a:pPr>
            <a:r>
              <a:rPr kumimoji="0" lang="zh-CN" altLang="en-US" sz="1400" b="0" i="0" u="none" strike="noStrike" kern="1200" cap="none" spc="0" normalizeH="0" baseline="0" noProof="0" dirty="0" smtClean="0">
                <a:ln>
                  <a:noFill/>
                </a:ln>
                <a:solidFill>
                  <a:srgbClr val="FF0000"/>
                </a:solidFill>
                <a:effectLst/>
                <a:uLnTx/>
                <a:uFillTx/>
                <a:latin typeface="华文细黑" pitchFamily="2" charset="-122"/>
                <a:ea typeface="华文细黑" pitchFamily="2" charset="-122"/>
              </a:rPr>
              <a:t>再次是方向性的层面，是关系到品牌将来发展的层面，这一层面中的内容感觉更类似于品牌管理者的意向。</a:t>
            </a:r>
            <a:endParaRPr lang="en-US" altLang="zh-CN" sz="1400" dirty="0" smtClean="0">
              <a:latin typeface="华文细黑" pitchFamily="2" charset="-122"/>
              <a:ea typeface="华文细黑" pitchFamily="2" charset="-122"/>
            </a:endParaRPr>
          </a:p>
          <a:p>
            <a:pPr marR="0" lvl="0" defTabSz="914400" rtl="0" eaLnBrk="1" fontAlgn="auto" latinLnBrk="0" hangingPunct="1">
              <a:lnSpc>
                <a:spcPct val="100000"/>
              </a:lnSpc>
              <a:spcBef>
                <a:spcPct val="20000"/>
              </a:spcBef>
              <a:spcAft>
                <a:spcPts val="0"/>
              </a:spcAft>
              <a:buClrTx/>
              <a:buSzTx/>
              <a:tabLst/>
              <a:defRPr/>
            </a:pPr>
            <a:endParaRPr lang="en-US" altLang="zh-CN" sz="2100" b="1" dirty="0" smtClean="0">
              <a:solidFill>
                <a:srgbClr val="0033CC"/>
              </a:solidFill>
              <a:latin typeface="华文细黑" pitchFamily="2" charset="-122"/>
              <a:ea typeface="华文细黑" pitchFamily="2" charset="-122"/>
            </a:endParaRPr>
          </a:p>
          <a:p>
            <a:pPr marR="0" lvl="0"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effectLst/>
                <a:uLnTx/>
                <a:uFillTx/>
                <a:latin typeface="华文细黑" pitchFamily="2" charset="-122"/>
                <a:ea typeface="华文细黑" pitchFamily="2" charset="-122"/>
              </a:rPr>
              <a:t>品牌足迹</a:t>
            </a:r>
            <a:r>
              <a:rPr kumimoji="0" lang="en-US" altLang="zh-CN" sz="2000" b="1" i="0" u="none" strike="noStrike" kern="1200" cap="none" spc="0" normalizeH="0" baseline="0" noProof="0" dirty="0" smtClean="0">
                <a:ln>
                  <a:noFill/>
                </a:ln>
                <a:effectLst/>
                <a:uLnTx/>
                <a:uFillTx/>
                <a:latin typeface="华文细黑" pitchFamily="2" charset="-122"/>
                <a:ea typeface="华文细黑" pitchFamily="2" charset="-122"/>
              </a:rPr>
              <a:t>(Brand Footprint)</a:t>
            </a:r>
            <a:r>
              <a:rPr kumimoji="0" lang="zh-CN" altLang="en-US" sz="2000" b="1" i="0" u="none" strike="noStrike" kern="1200" cap="none" spc="0" normalizeH="0" baseline="0" noProof="0" dirty="0" smtClean="0">
                <a:ln>
                  <a:noFill/>
                </a:ln>
                <a:effectLst/>
                <a:uLnTx/>
                <a:uFillTx/>
                <a:latin typeface="华文细黑" pitchFamily="2" charset="-122"/>
                <a:ea typeface="华文细黑" pitchFamily="2" charset="-122"/>
              </a:rPr>
              <a:t>由品牌价值</a:t>
            </a:r>
            <a:r>
              <a:rPr kumimoji="0" lang="en-US" altLang="zh-CN" sz="2000" b="1" i="0" u="none" strike="noStrike" kern="1200" cap="none" spc="0" normalizeH="0" baseline="0" noProof="0" dirty="0" smtClean="0">
                <a:ln>
                  <a:noFill/>
                </a:ln>
                <a:effectLst/>
                <a:uLnTx/>
                <a:uFillTx/>
                <a:latin typeface="华文细黑" pitchFamily="2" charset="-122"/>
                <a:ea typeface="华文细黑" pitchFamily="2" charset="-122"/>
              </a:rPr>
              <a:t>(Meaning)</a:t>
            </a:r>
            <a:r>
              <a:rPr kumimoji="0" lang="zh-CN" altLang="en-US" sz="2000" b="1" i="0" u="none" strike="noStrike" kern="1200" cap="none" spc="0" normalizeH="0" baseline="0" noProof="0" dirty="0" smtClean="0">
                <a:ln>
                  <a:noFill/>
                </a:ln>
                <a:effectLst/>
                <a:uLnTx/>
                <a:uFillTx/>
                <a:latin typeface="华文细黑" pitchFamily="2" charset="-122"/>
                <a:ea typeface="华文细黑" pitchFamily="2" charset="-122"/>
              </a:rPr>
              <a:t>与品牌个性</a:t>
            </a:r>
          </a:p>
          <a:p>
            <a:pPr marR="0" lvl="0" defTabSz="914400" rtl="0" eaLnBrk="1" fontAlgn="auto" latinLnBrk="0" hangingPunct="1">
              <a:lnSpc>
                <a:spcPct val="100000"/>
              </a:lnSpc>
              <a:spcBef>
                <a:spcPct val="20000"/>
              </a:spcBef>
              <a:spcAft>
                <a:spcPts val="0"/>
              </a:spcAft>
              <a:buClrTx/>
              <a:buSzTx/>
              <a:buFontTx/>
              <a:buNone/>
              <a:tabLst/>
              <a:defRPr/>
            </a:pPr>
            <a:r>
              <a:rPr kumimoji="0" lang="en-US" altLang="zh-CN" sz="2000" b="1" i="0" u="none" strike="noStrike" kern="1200" cap="none" spc="0" normalizeH="0" baseline="0" noProof="0" dirty="0" smtClean="0">
                <a:ln>
                  <a:noFill/>
                </a:ln>
                <a:effectLst/>
                <a:uLnTx/>
                <a:uFillTx/>
                <a:latin typeface="华文细黑" pitchFamily="2" charset="-122"/>
                <a:ea typeface="华文细黑" pitchFamily="2" charset="-122"/>
              </a:rPr>
              <a:t>(Personality)</a:t>
            </a:r>
            <a:r>
              <a:rPr kumimoji="0" lang="zh-CN" altLang="en-US" sz="2000" b="1" i="0" u="none" strike="noStrike" kern="1200" cap="none" spc="0" normalizeH="0" baseline="0" noProof="0" dirty="0" smtClean="0">
                <a:ln>
                  <a:noFill/>
                </a:ln>
                <a:effectLst/>
                <a:uLnTx/>
                <a:uFillTx/>
                <a:latin typeface="华文细黑" pitchFamily="2" charset="-122"/>
                <a:ea typeface="华文细黑" pitchFamily="2" charset="-122"/>
              </a:rPr>
              <a:t>两个相互联系的部分构成。</a:t>
            </a:r>
          </a:p>
        </p:txBody>
      </p:sp>
      <p:sp>
        <p:nvSpPr>
          <p:cNvPr id="3" name="Rectangle 5"/>
          <p:cNvSpPr>
            <a:spLocks noChangeArrowheads="1"/>
          </p:cNvSpPr>
          <p:nvPr/>
        </p:nvSpPr>
        <p:spPr bwMode="auto">
          <a:xfrm>
            <a:off x="357158" y="500042"/>
            <a:ext cx="59055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r>
              <a:rPr lang="zh-CN" altLang="en-US" sz="2000" b="1" dirty="0">
                <a:latin typeface="华文细黑" pitchFamily="2" charset="-122"/>
                <a:ea typeface="华文细黑" pitchFamily="2" charset="-122"/>
              </a:rPr>
              <a:t>麦肯光明品牌</a:t>
            </a:r>
            <a:r>
              <a:rPr lang="zh-CN" altLang="en-US" sz="2000" b="1" dirty="0" smtClean="0">
                <a:latin typeface="华文细黑" pitchFamily="2" charset="-122"/>
                <a:ea typeface="华文细黑" pitchFamily="2" charset="-122"/>
              </a:rPr>
              <a:t>工具</a:t>
            </a:r>
            <a:r>
              <a:rPr lang="en-US" altLang="zh-CN" sz="2000" b="1" dirty="0" smtClean="0">
                <a:latin typeface="华文细黑" pitchFamily="2" charset="-122"/>
                <a:ea typeface="华文细黑" pitchFamily="2" charset="-122"/>
              </a:rPr>
              <a:t> - </a:t>
            </a:r>
            <a:r>
              <a:rPr lang="zh-CN" altLang="en-US" sz="2000" b="1" dirty="0" smtClean="0">
                <a:solidFill>
                  <a:srgbClr val="FF0000"/>
                </a:solidFill>
                <a:latin typeface="华文细黑" pitchFamily="2" charset="-122"/>
                <a:ea typeface="华文细黑" pitchFamily="2" charset="-122"/>
              </a:rPr>
              <a:t>品牌</a:t>
            </a:r>
            <a:r>
              <a:rPr lang="zh-CN" altLang="en-US" sz="2000" b="1" dirty="0">
                <a:solidFill>
                  <a:srgbClr val="FF0000"/>
                </a:solidFill>
                <a:latin typeface="华文细黑" pitchFamily="2" charset="-122"/>
                <a:ea typeface="华文细黑" pitchFamily="2" charset="-122"/>
              </a:rPr>
              <a:t>印记</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00124" y="1643050"/>
            <a:ext cx="7272338" cy="4513263"/>
            <a:chOff x="800124" y="1785926"/>
            <a:chExt cx="7272338" cy="4513263"/>
          </a:xfrm>
        </p:grpSpPr>
        <p:sp>
          <p:nvSpPr>
            <p:cNvPr id="5" name="Rectangle 3"/>
            <p:cNvSpPr>
              <a:spLocks noChangeArrowheads="1"/>
            </p:cNvSpPr>
            <p:nvPr/>
          </p:nvSpPr>
          <p:spPr bwMode="auto">
            <a:xfrm>
              <a:off x="1160487" y="1835139"/>
              <a:ext cx="2087562" cy="336550"/>
            </a:xfrm>
            <a:prstGeom prst="rect">
              <a:avLst/>
            </a:prstGeom>
            <a:noFill/>
            <a:ln w="9525">
              <a:noFill/>
              <a:miter lim="800000"/>
              <a:headEnd/>
              <a:tailEnd/>
            </a:ln>
            <a:effectLst/>
          </p:spPr>
          <p:txBody>
            <a:bodyPr lIns="92075" tIns="46038" rIns="92075" bIns="46038">
              <a:spAutoFit/>
            </a:bodyPr>
            <a:lstStyle/>
            <a:p>
              <a:pPr algn="ctr" eaLnBrk="0" hangingPunct="0"/>
              <a:r>
                <a:rPr kumimoji="1" lang="en-US" altLang="zh-CN" sz="1600" dirty="0">
                  <a:latin typeface="华文细黑" pitchFamily="2" charset="-122"/>
                  <a:ea typeface="华文细黑" pitchFamily="2" charset="-122"/>
                </a:rPr>
                <a:t>Pulse </a:t>
              </a:r>
              <a:r>
                <a:rPr kumimoji="1" lang="zh-CN" altLang="en-US" sz="1600" dirty="0">
                  <a:latin typeface="华文细黑" pitchFamily="2" charset="-122"/>
                  <a:ea typeface="华文细黑" pitchFamily="2" charset="-122"/>
                </a:rPr>
                <a:t>麦肯诊脉</a:t>
              </a:r>
            </a:p>
          </p:txBody>
        </p:sp>
        <p:sp>
          <p:nvSpPr>
            <p:cNvPr id="6" name="Rectangle 4"/>
            <p:cNvSpPr>
              <a:spLocks noChangeArrowheads="1"/>
            </p:cNvSpPr>
            <p:nvPr/>
          </p:nvSpPr>
          <p:spPr bwMode="auto">
            <a:xfrm>
              <a:off x="5431410" y="1785926"/>
              <a:ext cx="2569614" cy="339196"/>
            </a:xfrm>
            <a:prstGeom prst="rect">
              <a:avLst/>
            </a:prstGeom>
            <a:noFill/>
            <a:ln w="9525">
              <a:noFill/>
              <a:miter lim="800000"/>
              <a:headEnd/>
              <a:tailEnd/>
            </a:ln>
            <a:effectLst/>
          </p:spPr>
          <p:txBody>
            <a:bodyPr wrap="none" lIns="92075" tIns="46038" rIns="92075" bIns="46038">
              <a:spAutoFit/>
            </a:bodyPr>
            <a:lstStyle/>
            <a:p>
              <a:pPr eaLnBrk="0" hangingPunct="0"/>
              <a:r>
                <a:rPr kumimoji="1" lang="en-US" altLang="zh-CN" sz="1600" dirty="0">
                  <a:latin typeface="华文细黑" pitchFamily="2" charset="-122"/>
                  <a:ea typeface="华文细黑" pitchFamily="2" charset="-122"/>
                </a:rPr>
                <a:t>Brand Footprint </a:t>
              </a:r>
              <a:r>
                <a:rPr kumimoji="1" lang="zh-CN" altLang="en-US" sz="1600" dirty="0">
                  <a:latin typeface="华文细黑" pitchFamily="2" charset="-122"/>
                  <a:ea typeface="华文细黑" pitchFamily="2" charset="-122"/>
                </a:rPr>
                <a:t>品牌印记</a:t>
              </a:r>
            </a:p>
          </p:txBody>
        </p:sp>
        <p:sp>
          <p:nvSpPr>
            <p:cNvPr id="7" name="Rectangle 5"/>
            <p:cNvSpPr>
              <a:spLocks noChangeArrowheads="1"/>
            </p:cNvSpPr>
            <p:nvPr/>
          </p:nvSpPr>
          <p:spPr bwMode="auto">
            <a:xfrm>
              <a:off x="800124" y="2243126"/>
              <a:ext cx="2736850" cy="576263"/>
            </a:xfrm>
            <a:prstGeom prst="rect">
              <a:avLst/>
            </a:prstGeom>
            <a:solidFill>
              <a:srgbClr val="FAFD00"/>
            </a:solidFill>
            <a:ln w="12700">
              <a:solidFill>
                <a:schemeClr val="hlink"/>
              </a:solidFill>
              <a:miter lim="800000"/>
              <a:headEnd/>
              <a:tailEnd/>
            </a:ln>
            <a:effectLst>
              <a:outerShdw dist="107763" dir="2700000" algn="ctr" rotWithShape="0">
                <a:schemeClr val="bg2"/>
              </a:outerShdw>
            </a:effectLst>
          </p:spPr>
          <p:txBody>
            <a:bodyPr wrap="none" anchor="ctr"/>
            <a:lstStyle/>
            <a:p>
              <a:endParaRPr lang="zh-CN" altLang="en-US">
                <a:latin typeface="华文细黑" pitchFamily="2" charset="-122"/>
                <a:ea typeface="华文细黑" pitchFamily="2" charset="-122"/>
              </a:endParaRPr>
            </a:p>
          </p:txBody>
        </p:sp>
        <p:sp>
          <p:nvSpPr>
            <p:cNvPr id="8" name="Rectangle 6"/>
            <p:cNvSpPr>
              <a:spLocks noChangeArrowheads="1"/>
            </p:cNvSpPr>
            <p:nvPr/>
          </p:nvSpPr>
          <p:spPr bwMode="auto">
            <a:xfrm>
              <a:off x="944587" y="2314564"/>
              <a:ext cx="2376487" cy="400752"/>
            </a:xfrm>
            <a:prstGeom prst="rect">
              <a:avLst/>
            </a:prstGeom>
            <a:noFill/>
            <a:ln w="9525">
              <a:noFill/>
              <a:miter lim="800000"/>
              <a:headEnd/>
              <a:tailEnd/>
            </a:ln>
            <a:effectLst/>
          </p:spPr>
          <p:txBody>
            <a:bodyPr lIns="92075" tIns="46038" rIns="92075" bIns="46038">
              <a:spAutoFit/>
            </a:bodyPr>
            <a:lstStyle/>
            <a:p>
              <a:pPr algn="ctr" eaLnBrk="0" hangingPunct="0"/>
              <a:r>
                <a:rPr kumimoji="1" lang="zh-CN" altLang="en-US" sz="2000" dirty="0">
                  <a:latin typeface="华文细黑" pitchFamily="2" charset="-122"/>
                  <a:ea typeface="华文细黑" pitchFamily="2" charset="-122"/>
                </a:rPr>
                <a:t>消费者洞察</a:t>
              </a:r>
            </a:p>
          </p:txBody>
        </p:sp>
        <p:sp>
          <p:nvSpPr>
            <p:cNvPr id="9" name="Rectangle 7"/>
            <p:cNvSpPr>
              <a:spLocks noChangeArrowheads="1"/>
            </p:cNvSpPr>
            <p:nvPr/>
          </p:nvSpPr>
          <p:spPr bwMode="auto">
            <a:xfrm>
              <a:off x="5337199" y="2193914"/>
              <a:ext cx="2735263" cy="576262"/>
            </a:xfrm>
            <a:prstGeom prst="rect">
              <a:avLst/>
            </a:prstGeom>
            <a:solidFill>
              <a:srgbClr val="FAFD00"/>
            </a:solidFill>
            <a:ln w="12700">
              <a:solidFill>
                <a:schemeClr val="tx1"/>
              </a:solidFill>
              <a:miter lim="800000"/>
              <a:headEnd/>
              <a:tailEnd/>
            </a:ln>
            <a:effectLst>
              <a:outerShdw dist="107763" dir="2700000" algn="ctr" rotWithShape="0">
                <a:schemeClr val="bg2"/>
              </a:outerShdw>
            </a:effectLst>
          </p:spPr>
          <p:txBody>
            <a:bodyPr wrap="none" anchor="ctr"/>
            <a:lstStyle/>
            <a:p>
              <a:endParaRPr lang="zh-CN" altLang="en-US">
                <a:latin typeface="华文细黑" pitchFamily="2" charset="-122"/>
                <a:ea typeface="华文细黑" pitchFamily="2" charset="-122"/>
              </a:endParaRPr>
            </a:p>
          </p:txBody>
        </p:sp>
        <p:sp>
          <p:nvSpPr>
            <p:cNvPr id="10" name="Rectangle 8"/>
            <p:cNvSpPr>
              <a:spLocks noChangeArrowheads="1"/>
            </p:cNvSpPr>
            <p:nvPr/>
          </p:nvSpPr>
          <p:spPr bwMode="auto">
            <a:xfrm>
              <a:off x="5624537" y="2265351"/>
              <a:ext cx="2233612" cy="400752"/>
            </a:xfrm>
            <a:prstGeom prst="rect">
              <a:avLst/>
            </a:prstGeom>
            <a:noFill/>
            <a:ln w="9525">
              <a:noFill/>
              <a:miter lim="800000"/>
              <a:headEnd/>
              <a:tailEnd/>
            </a:ln>
            <a:effectLst/>
          </p:spPr>
          <p:txBody>
            <a:bodyPr lIns="92075" tIns="46038" rIns="92075" bIns="46038">
              <a:spAutoFit/>
            </a:bodyPr>
            <a:lstStyle/>
            <a:p>
              <a:pPr algn="ctr" eaLnBrk="0" hangingPunct="0"/>
              <a:r>
                <a:rPr kumimoji="1" lang="zh-CN" altLang="en-US" sz="2000">
                  <a:latin typeface="华文细黑" pitchFamily="2" charset="-122"/>
                  <a:ea typeface="华文细黑" pitchFamily="2" charset="-122"/>
                </a:rPr>
                <a:t>品牌核心价值</a:t>
              </a:r>
            </a:p>
          </p:txBody>
        </p:sp>
        <p:sp>
          <p:nvSpPr>
            <p:cNvPr id="11" name="Rectangle 9"/>
            <p:cNvSpPr>
              <a:spLocks noChangeArrowheads="1"/>
            </p:cNvSpPr>
            <p:nvPr/>
          </p:nvSpPr>
          <p:spPr bwMode="auto">
            <a:xfrm>
              <a:off x="2313804" y="3490901"/>
              <a:ext cx="4321175" cy="366713"/>
            </a:xfrm>
            <a:prstGeom prst="rect">
              <a:avLst/>
            </a:prstGeom>
            <a:noFill/>
            <a:ln w="9525">
              <a:noFill/>
              <a:miter lim="800000"/>
              <a:headEnd/>
              <a:tailEnd/>
            </a:ln>
            <a:effectLst/>
          </p:spPr>
          <p:txBody>
            <a:bodyPr lIns="92075" tIns="46038" rIns="92075" bIns="46038">
              <a:spAutoFit/>
            </a:bodyPr>
            <a:lstStyle/>
            <a:p>
              <a:pPr algn="ctr" eaLnBrk="0" hangingPunct="0"/>
              <a:r>
                <a:rPr kumimoji="1" lang="en-US" altLang="zh-CN" sz="1800" dirty="0">
                  <a:latin typeface="华文细黑" pitchFamily="2" charset="-122"/>
                  <a:ea typeface="华文细黑" pitchFamily="2" charset="-122"/>
                </a:rPr>
                <a:t>Selling Strategy </a:t>
              </a:r>
              <a:r>
                <a:rPr kumimoji="1" lang="zh-CN" altLang="en-US" sz="1800" dirty="0">
                  <a:latin typeface="华文细黑" pitchFamily="2" charset="-122"/>
                  <a:ea typeface="华文细黑" pitchFamily="2" charset="-122"/>
                </a:rPr>
                <a:t>销售策略</a:t>
              </a:r>
            </a:p>
          </p:txBody>
        </p:sp>
        <p:sp>
          <p:nvSpPr>
            <p:cNvPr id="12" name="Rectangle 10"/>
            <p:cNvSpPr>
              <a:spLocks noChangeArrowheads="1"/>
            </p:cNvSpPr>
            <p:nvPr/>
          </p:nvSpPr>
          <p:spPr bwMode="auto">
            <a:xfrm>
              <a:off x="1162072" y="3994139"/>
              <a:ext cx="6624638" cy="604837"/>
            </a:xfrm>
            <a:prstGeom prst="rect">
              <a:avLst/>
            </a:prstGeom>
            <a:solidFill>
              <a:srgbClr val="FAFD00"/>
            </a:solidFill>
            <a:ln w="12700">
              <a:solidFill>
                <a:schemeClr val="tx1"/>
              </a:solidFill>
              <a:miter lim="800000"/>
              <a:headEnd/>
              <a:tailEnd/>
            </a:ln>
            <a:effectLst>
              <a:outerShdw dist="107763" dir="2700000" algn="ctr" rotWithShape="0">
                <a:schemeClr val="bg2"/>
              </a:outerShdw>
            </a:effectLst>
          </p:spPr>
          <p:txBody>
            <a:bodyPr wrap="none" anchor="ctr"/>
            <a:lstStyle/>
            <a:p>
              <a:endParaRPr lang="zh-CN" altLang="en-US">
                <a:latin typeface="华文细黑" pitchFamily="2" charset="-122"/>
                <a:ea typeface="华文细黑" pitchFamily="2" charset="-122"/>
              </a:endParaRPr>
            </a:p>
          </p:txBody>
        </p:sp>
        <p:sp>
          <p:nvSpPr>
            <p:cNvPr id="13" name="Rectangle 11"/>
            <p:cNvSpPr>
              <a:spLocks noChangeArrowheads="1"/>
            </p:cNvSpPr>
            <p:nvPr/>
          </p:nvSpPr>
          <p:spPr bwMode="auto">
            <a:xfrm>
              <a:off x="2134808" y="4102089"/>
              <a:ext cx="4679166" cy="400752"/>
            </a:xfrm>
            <a:prstGeom prst="rect">
              <a:avLst/>
            </a:prstGeom>
            <a:noFill/>
            <a:ln w="9525">
              <a:noFill/>
              <a:miter lim="800000"/>
              <a:headEnd/>
              <a:tailEnd/>
            </a:ln>
            <a:effectLst/>
          </p:spPr>
          <p:txBody>
            <a:bodyPr wrap="none" lIns="92075" tIns="46038" rIns="92075" bIns="46038">
              <a:spAutoFit/>
            </a:bodyPr>
            <a:lstStyle/>
            <a:p>
              <a:pPr eaLnBrk="0" hangingPunct="0"/>
              <a:r>
                <a:rPr kumimoji="1" lang="zh-CN" altLang="en-US" sz="2000" dirty="0">
                  <a:latin typeface="华文细黑" pitchFamily="2" charset="-122"/>
                  <a:ea typeface="华文细黑" pitchFamily="2" charset="-122"/>
                </a:rPr>
                <a:t>创造独特销售意念</a:t>
              </a:r>
              <a:r>
                <a:rPr kumimoji="1" lang="en-US" altLang="zh-CN" sz="2000" dirty="0">
                  <a:latin typeface="华文细黑" pitchFamily="2" charset="-122"/>
                  <a:ea typeface="华文细黑" pitchFamily="2" charset="-122"/>
                </a:rPr>
                <a:t>(Selling Idea) </a:t>
              </a:r>
              <a:r>
                <a:rPr kumimoji="1" lang="zh-CN" altLang="en-US" sz="2000" dirty="0">
                  <a:latin typeface="华文细黑" pitchFamily="2" charset="-122"/>
                  <a:ea typeface="华文细黑" pitchFamily="2" charset="-122"/>
                </a:rPr>
                <a:t>的过程</a:t>
              </a:r>
            </a:p>
          </p:txBody>
        </p:sp>
        <p:sp>
          <p:nvSpPr>
            <p:cNvPr id="14" name="Rectangle 12"/>
            <p:cNvSpPr>
              <a:spLocks noChangeArrowheads="1"/>
            </p:cNvSpPr>
            <p:nvPr/>
          </p:nvSpPr>
          <p:spPr bwMode="auto">
            <a:xfrm>
              <a:off x="2170135" y="5254614"/>
              <a:ext cx="4608513" cy="366712"/>
            </a:xfrm>
            <a:prstGeom prst="rect">
              <a:avLst/>
            </a:prstGeom>
            <a:noFill/>
            <a:ln w="9525">
              <a:noFill/>
              <a:miter lim="800000"/>
              <a:headEnd/>
              <a:tailEnd/>
            </a:ln>
            <a:effectLst/>
          </p:spPr>
          <p:txBody>
            <a:bodyPr lIns="92075" tIns="46038" rIns="92075" bIns="46038">
              <a:spAutoFit/>
            </a:bodyPr>
            <a:lstStyle/>
            <a:p>
              <a:pPr algn="ctr" eaLnBrk="0" hangingPunct="0"/>
              <a:r>
                <a:rPr kumimoji="1" lang="en-US" altLang="zh-CN" sz="1800" dirty="0">
                  <a:latin typeface="华文细黑" pitchFamily="2" charset="-122"/>
                  <a:ea typeface="华文细黑" pitchFamily="2" charset="-122"/>
                </a:rPr>
                <a:t>AdWorks </a:t>
              </a:r>
              <a:r>
                <a:rPr kumimoji="1" lang="zh-CN" altLang="en-US" sz="1800" dirty="0">
                  <a:latin typeface="华文细黑" pitchFamily="2" charset="-122"/>
                  <a:ea typeface="华文细黑" pitchFamily="2" charset="-122"/>
                </a:rPr>
                <a:t>广告效果测试</a:t>
              </a:r>
            </a:p>
          </p:txBody>
        </p:sp>
        <p:sp>
          <p:nvSpPr>
            <p:cNvPr id="15" name="Rectangle 13"/>
            <p:cNvSpPr>
              <a:spLocks noChangeArrowheads="1"/>
            </p:cNvSpPr>
            <p:nvPr/>
          </p:nvSpPr>
          <p:spPr bwMode="auto">
            <a:xfrm>
              <a:off x="1274785" y="5722926"/>
              <a:ext cx="6399212" cy="576263"/>
            </a:xfrm>
            <a:prstGeom prst="rect">
              <a:avLst/>
            </a:prstGeom>
            <a:solidFill>
              <a:srgbClr val="EEFE7E"/>
            </a:solidFill>
            <a:ln w="12700">
              <a:solidFill>
                <a:schemeClr val="tx1"/>
              </a:solidFill>
              <a:miter lim="800000"/>
              <a:headEnd/>
              <a:tailEnd/>
            </a:ln>
            <a:effectLst>
              <a:outerShdw dist="107763" dir="2700000" algn="ctr" rotWithShape="0">
                <a:schemeClr val="bg2"/>
              </a:outerShdw>
            </a:effectLst>
          </p:spPr>
          <p:txBody>
            <a:bodyPr wrap="none" anchor="ctr"/>
            <a:lstStyle/>
            <a:p>
              <a:endParaRPr lang="zh-CN" altLang="en-US">
                <a:latin typeface="华文细黑" pitchFamily="2" charset="-122"/>
                <a:ea typeface="华文细黑" pitchFamily="2" charset="-122"/>
              </a:endParaRPr>
            </a:p>
          </p:txBody>
        </p:sp>
        <p:sp>
          <p:nvSpPr>
            <p:cNvPr id="16" name="Rectangle 14"/>
            <p:cNvSpPr>
              <a:spLocks noChangeArrowheads="1"/>
            </p:cNvSpPr>
            <p:nvPr/>
          </p:nvSpPr>
          <p:spPr bwMode="auto">
            <a:xfrm>
              <a:off x="1787548" y="5780076"/>
              <a:ext cx="5373687" cy="400752"/>
            </a:xfrm>
            <a:prstGeom prst="rect">
              <a:avLst/>
            </a:prstGeom>
            <a:solidFill>
              <a:srgbClr val="FAFD00"/>
            </a:solidFill>
            <a:ln w="9525">
              <a:noFill/>
              <a:miter lim="800000"/>
              <a:headEnd/>
              <a:tailEnd/>
            </a:ln>
            <a:effectLst/>
          </p:spPr>
          <p:txBody>
            <a:bodyPr lIns="92075" tIns="46038" rIns="92075" bIns="46038">
              <a:spAutoFit/>
            </a:bodyPr>
            <a:lstStyle/>
            <a:p>
              <a:pPr algn="ctr" eaLnBrk="0" hangingPunct="0"/>
              <a:r>
                <a:rPr kumimoji="1" lang="zh-CN" altLang="en-US" sz="2000">
                  <a:latin typeface="华文细黑" pitchFamily="2" charset="-122"/>
                  <a:ea typeface="华文细黑" pitchFamily="2" charset="-122"/>
                </a:rPr>
                <a:t>核实传播效果的消费者定性调查</a:t>
              </a:r>
            </a:p>
          </p:txBody>
        </p:sp>
        <p:sp>
          <p:nvSpPr>
            <p:cNvPr id="17" name="Line 15"/>
            <p:cNvSpPr>
              <a:spLocks noChangeShapeType="1"/>
            </p:cNvSpPr>
            <p:nvPr/>
          </p:nvSpPr>
          <p:spPr bwMode="auto">
            <a:xfrm>
              <a:off x="4103712" y="2422514"/>
              <a:ext cx="1111250" cy="0"/>
            </a:xfrm>
            <a:prstGeom prst="line">
              <a:avLst/>
            </a:prstGeom>
            <a:noFill/>
            <a:ln w="50800">
              <a:solidFill>
                <a:srgbClr val="FFFFFF"/>
              </a:solidFill>
              <a:prstDash val="sysDot"/>
              <a:round/>
              <a:headEnd type="none" w="sm" len="sm"/>
              <a:tailEnd type="none" w="sm" len="sm"/>
            </a:ln>
            <a:effectLst/>
          </p:spPr>
          <p:txBody>
            <a:bodyPr wrap="none" anchor="ctr"/>
            <a:lstStyle/>
            <a:p>
              <a:endParaRPr lang="zh-CN" altLang="en-US">
                <a:latin typeface="华文细黑" pitchFamily="2" charset="-122"/>
                <a:ea typeface="华文细黑" pitchFamily="2" charset="-122"/>
              </a:endParaRPr>
            </a:p>
          </p:txBody>
        </p:sp>
        <p:sp>
          <p:nvSpPr>
            <p:cNvPr id="18" name="Line 16"/>
            <p:cNvSpPr>
              <a:spLocks noChangeShapeType="1"/>
            </p:cNvSpPr>
            <p:nvPr/>
          </p:nvSpPr>
          <p:spPr bwMode="auto">
            <a:xfrm>
              <a:off x="2095524" y="2890826"/>
              <a:ext cx="1008063" cy="576263"/>
            </a:xfrm>
            <a:prstGeom prst="line">
              <a:avLst/>
            </a:prstGeom>
            <a:noFill/>
            <a:ln w="41275">
              <a:solidFill>
                <a:srgbClr val="333399"/>
              </a:solidFill>
              <a:round/>
              <a:headEnd type="none" w="sm" len="sm"/>
              <a:tailEnd type="stealth" w="med" len="med"/>
            </a:ln>
            <a:effectLst/>
          </p:spPr>
          <p:txBody>
            <a:bodyPr wrap="none" anchor="ctr"/>
            <a:lstStyle/>
            <a:p>
              <a:endParaRPr lang="zh-CN" altLang="en-US">
                <a:latin typeface="华文细黑" pitchFamily="2" charset="-122"/>
                <a:ea typeface="华文细黑" pitchFamily="2" charset="-122"/>
              </a:endParaRPr>
            </a:p>
          </p:txBody>
        </p:sp>
        <p:sp>
          <p:nvSpPr>
            <p:cNvPr id="19" name="Line 18"/>
            <p:cNvSpPr>
              <a:spLocks noChangeShapeType="1"/>
            </p:cNvSpPr>
            <p:nvPr/>
          </p:nvSpPr>
          <p:spPr bwMode="auto">
            <a:xfrm>
              <a:off x="4474391" y="4702164"/>
              <a:ext cx="0" cy="455612"/>
            </a:xfrm>
            <a:prstGeom prst="line">
              <a:avLst/>
            </a:prstGeom>
            <a:noFill/>
            <a:ln w="25400">
              <a:solidFill>
                <a:srgbClr val="FFFFFF"/>
              </a:solidFill>
              <a:round/>
              <a:headEnd type="none" w="sm" len="sm"/>
              <a:tailEnd type="stealth" w="med" len="med"/>
            </a:ln>
            <a:effectLst/>
          </p:spPr>
          <p:txBody>
            <a:bodyPr wrap="none" anchor="ctr"/>
            <a:lstStyle/>
            <a:p>
              <a:endParaRPr lang="zh-CN" altLang="en-US">
                <a:latin typeface="华文细黑" pitchFamily="2" charset="-122"/>
                <a:ea typeface="华文细黑" pitchFamily="2" charset="-122"/>
              </a:endParaRPr>
            </a:p>
          </p:txBody>
        </p:sp>
        <p:sp>
          <p:nvSpPr>
            <p:cNvPr id="20" name="Line 21"/>
            <p:cNvSpPr>
              <a:spLocks noChangeShapeType="1"/>
            </p:cNvSpPr>
            <p:nvPr/>
          </p:nvSpPr>
          <p:spPr bwMode="auto">
            <a:xfrm flipH="1">
              <a:off x="5695974" y="2841614"/>
              <a:ext cx="1081088" cy="504825"/>
            </a:xfrm>
            <a:prstGeom prst="line">
              <a:avLst/>
            </a:prstGeom>
            <a:noFill/>
            <a:ln w="41275">
              <a:solidFill>
                <a:srgbClr val="333399"/>
              </a:solidFill>
              <a:round/>
              <a:headEnd type="none" w="sm" len="sm"/>
              <a:tailEnd type="stealth" w="med" len="med"/>
            </a:ln>
            <a:effectLst/>
          </p:spPr>
          <p:txBody>
            <a:bodyPr wrap="none" anchor="ctr"/>
            <a:lstStyle/>
            <a:p>
              <a:endParaRPr lang="zh-CN" altLang="en-US">
                <a:latin typeface="华文细黑" pitchFamily="2" charset="-122"/>
                <a:ea typeface="华文细黑" pitchFamily="2" charset="-122"/>
              </a:endParaRPr>
            </a:p>
          </p:txBody>
        </p:sp>
        <p:sp>
          <p:nvSpPr>
            <p:cNvPr id="21" name="Line 22"/>
            <p:cNvSpPr>
              <a:spLocks noChangeShapeType="1"/>
            </p:cNvSpPr>
            <p:nvPr/>
          </p:nvSpPr>
          <p:spPr bwMode="auto">
            <a:xfrm flipH="1">
              <a:off x="4474391" y="4643426"/>
              <a:ext cx="0" cy="576263"/>
            </a:xfrm>
            <a:prstGeom prst="line">
              <a:avLst/>
            </a:prstGeom>
            <a:noFill/>
            <a:ln w="41275">
              <a:solidFill>
                <a:srgbClr val="333399"/>
              </a:solidFill>
              <a:round/>
              <a:headEnd type="none" w="sm" len="sm"/>
              <a:tailEnd type="stealth" w="med" len="med"/>
            </a:ln>
            <a:effectLst/>
          </p:spPr>
          <p:txBody>
            <a:bodyPr wrap="none" anchor="ctr"/>
            <a:lstStyle/>
            <a:p>
              <a:endParaRPr lang="zh-CN" altLang="en-US">
                <a:latin typeface="华文细黑" pitchFamily="2" charset="-122"/>
                <a:ea typeface="华文细黑" pitchFamily="2" charset="-122"/>
              </a:endParaRPr>
            </a:p>
          </p:txBody>
        </p:sp>
      </p:grpSp>
      <p:sp>
        <p:nvSpPr>
          <p:cNvPr id="24" name="Text Box 23"/>
          <p:cNvSpPr txBox="1">
            <a:spLocks noChangeArrowheads="1"/>
          </p:cNvSpPr>
          <p:nvPr/>
        </p:nvSpPr>
        <p:spPr bwMode="auto">
          <a:xfrm>
            <a:off x="642910" y="285728"/>
            <a:ext cx="2114544" cy="400110"/>
          </a:xfrm>
          <a:prstGeom prst="rect">
            <a:avLst/>
          </a:prstGeom>
          <a:noFill/>
          <a:ln w="9525">
            <a:noFill/>
            <a:miter lim="800000"/>
            <a:headEnd/>
            <a:tailEnd/>
          </a:ln>
          <a:effectLst>
            <a:prstShdw prst="shdw17" dist="17961" dir="2700000">
              <a:srgbClr val="BBE0E3">
                <a:gamma/>
                <a:shade val="60000"/>
                <a:invGamma/>
              </a:srgbClr>
            </a:prst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000" b="1" dirty="0" smtClean="0">
                <a:latin typeface="华文细黑" pitchFamily="2" charset="-122"/>
                <a:ea typeface="华文细黑" pitchFamily="2" charset="-122"/>
              </a:rPr>
              <a:t>品牌印记策略图：</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642910" y="285728"/>
            <a:ext cx="2114544" cy="400110"/>
          </a:xfrm>
          <a:prstGeom prst="rect">
            <a:avLst/>
          </a:prstGeom>
          <a:noFill/>
          <a:ln w="9525">
            <a:noFill/>
            <a:miter lim="800000"/>
            <a:headEnd/>
            <a:tailEnd/>
          </a:ln>
          <a:effectLst>
            <a:prstShdw prst="shdw17" dist="17961" dir="2700000">
              <a:srgbClr val="BBE0E3">
                <a:gamma/>
                <a:shade val="60000"/>
                <a:invGamma/>
              </a:srgbClr>
            </a:prst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000" b="1" dirty="0" smtClean="0">
                <a:latin typeface="华文细黑" pitchFamily="2" charset="-122"/>
                <a:ea typeface="华文细黑" pitchFamily="2" charset="-122"/>
              </a:rPr>
              <a:t>品牌印记各要素：</a:t>
            </a:r>
          </a:p>
        </p:txBody>
      </p:sp>
      <p:sp>
        <p:nvSpPr>
          <p:cNvPr id="3" name="Rectangle 106"/>
          <p:cNvSpPr>
            <a:spLocks noChangeArrowheads="1"/>
          </p:cNvSpPr>
          <p:nvPr/>
        </p:nvSpPr>
        <p:spPr bwMode="auto">
          <a:xfrm>
            <a:off x="2270123" y="785794"/>
            <a:ext cx="2016125" cy="344488"/>
          </a:xfrm>
          <a:prstGeom prst="rect">
            <a:avLst/>
          </a:prstGeom>
          <a:solidFill>
            <a:srgbClr val="FF0000"/>
          </a:solidFill>
          <a:ln w="9525">
            <a:solidFill>
              <a:schemeClr val="tx1"/>
            </a:solidFill>
            <a:miter lim="800000"/>
            <a:headEnd/>
            <a:tailEnd/>
          </a:ln>
        </p:spPr>
        <p:txBody>
          <a:bodyPr wrap="none" anchor="ctr"/>
          <a:lstStyle/>
          <a:p>
            <a:pPr algn="ctr"/>
            <a:r>
              <a:rPr lang="zh-CN" altLang="en-US" sz="1600">
                <a:solidFill>
                  <a:schemeClr val="bg1"/>
                </a:solidFill>
                <a:latin typeface="华文细黑" pitchFamily="2" charset="-122"/>
                <a:ea typeface="华文细黑" pitchFamily="2" charset="-122"/>
              </a:rPr>
              <a:t>发现品牌印记</a:t>
            </a:r>
          </a:p>
        </p:txBody>
      </p:sp>
      <p:sp>
        <p:nvSpPr>
          <p:cNvPr id="4" name="Rectangle 106"/>
          <p:cNvSpPr>
            <a:spLocks noChangeArrowheads="1"/>
          </p:cNvSpPr>
          <p:nvPr/>
        </p:nvSpPr>
        <p:spPr bwMode="auto">
          <a:xfrm>
            <a:off x="4992721" y="785794"/>
            <a:ext cx="2206625" cy="344488"/>
          </a:xfrm>
          <a:prstGeom prst="rect">
            <a:avLst/>
          </a:prstGeom>
          <a:solidFill>
            <a:srgbClr val="333399"/>
          </a:solidFill>
          <a:ln w="9525">
            <a:solidFill>
              <a:schemeClr val="tx1"/>
            </a:solidFill>
            <a:miter lim="800000"/>
            <a:headEnd/>
            <a:tailEnd/>
          </a:ln>
        </p:spPr>
        <p:txBody>
          <a:bodyPr wrap="none" anchor="ctr"/>
          <a:lstStyle/>
          <a:p>
            <a:pPr algn="ctr"/>
            <a:r>
              <a:rPr lang="en-US" altLang="zh-CN" sz="1600" dirty="0">
                <a:solidFill>
                  <a:schemeClr val="bg1"/>
                </a:solidFill>
                <a:latin typeface="华文细黑" pitchFamily="2" charset="-122"/>
                <a:ea typeface="华文细黑" pitchFamily="2" charset="-122"/>
              </a:rPr>
              <a:t> </a:t>
            </a:r>
            <a:r>
              <a:rPr lang="zh-CN" altLang="en-US" sz="1600">
                <a:solidFill>
                  <a:schemeClr val="bg1"/>
                </a:solidFill>
                <a:latin typeface="华文细黑" pitchFamily="2" charset="-122"/>
                <a:ea typeface="华文细黑" pitchFamily="2" charset="-122"/>
              </a:rPr>
              <a:t>销售策略</a:t>
            </a:r>
          </a:p>
        </p:txBody>
      </p:sp>
      <p:sp>
        <p:nvSpPr>
          <p:cNvPr id="5" name="Line 35"/>
          <p:cNvSpPr>
            <a:spLocks noChangeShapeType="1"/>
          </p:cNvSpPr>
          <p:nvPr/>
        </p:nvSpPr>
        <p:spPr bwMode="auto">
          <a:xfrm>
            <a:off x="2412998" y="1362057"/>
            <a:ext cx="1657350" cy="0"/>
          </a:xfrm>
          <a:prstGeom prst="line">
            <a:avLst/>
          </a:prstGeom>
          <a:noFill/>
          <a:ln w="9525">
            <a:solidFill>
              <a:schemeClr val="tx1"/>
            </a:solidFill>
            <a:round/>
            <a:headEnd/>
            <a:tailEnd/>
          </a:ln>
          <a:effectLst/>
        </p:spPr>
        <p:txBody>
          <a:bodyPr/>
          <a:lstStyle/>
          <a:p>
            <a:endParaRPr lang="zh-CN" altLang="en-US" sz="1400">
              <a:latin typeface="华文细黑" pitchFamily="2" charset="-122"/>
              <a:ea typeface="华文细黑" pitchFamily="2" charset="-122"/>
            </a:endParaRPr>
          </a:p>
        </p:txBody>
      </p:sp>
      <p:sp>
        <p:nvSpPr>
          <p:cNvPr id="6" name="Line 36"/>
          <p:cNvSpPr>
            <a:spLocks noChangeShapeType="1"/>
          </p:cNvSpPr>
          <p:nvPr/>
        </p:nvSpPr>
        <p:spPr bwMode="auto">
          <a:xfrm>
            <a:off x="2412998" y="1362057"/>
            <a:ext cx="1587"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7" name="Line 37"/>
          <p:cNvSpPr>
            <a:spLocks noChangeShapeType="1"/>
          </p:cNvSpPr>
          <p:nvPr/>
        </p:nvSpPr>
        <p:spPr bwMode="auto">
          <a:xfrm>
            <a:off x="4068760" y="1362057"/>
            <a:ext cx="1588"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8" name="Line 38"/>
          <p:cNvSpPr>
            <a:spLocks noChangeShapeType="1"/>
          </p:cNvSpPr>
          <p:nvPr/>
        </p:nvSpPr>
        <p:spPr bwMode="auto">
          <a:xfrm>
            <a:off x="3276598" y="1144569"/>
            <a:ext cx="1587" cy="192088"/>
          </a:xfrm>
          <a:prstGeom prst="line">
            <a:avLst/>
          </a:prstGeom>
          <a:noFill/>
          <a:ln w="9525">
            <a:solidFill>
              <a:schemeClr val="tx1"/>
            </a:solidFill>
            <a:round/>
            <a:headEnd/>
            <a:tailEnd/>
          </a:ln>
          <a:effectLst/>
        </p:spPr>
        <p:txBody>
          <a:bodyPr/>
          <a:lstStyle/>
          <a:p>
            <a:endParaRPr lang="zh-CN" altLang="en-US" sz="1600">
              <a:latin typeface="华文细黑" pitchFamily="2" charset="-122"/>
              <a:ea typeface="华文细黑" pitchFamily="2" charset="-122"/>
            </a:endParaRPr>
          </a:p>
        </p:txBody>
      </p:sp>
      <p:sp>
        <p:nvSpPr>
          <p:cNvPr id="9" name="Rectangle 39"/>
          <p:cNvSpPr>
            <a:spLocks noChangeArrowheads="1"/>
          </p:cNvSpPr>
          <p:nvPr/>
        </p:nvSpPr>
        <p:spPr bwMode="auto">
          <a:xfrm>
            <a:off x="3062285" y="1655744"/>
            <a:ext cx="341313" cy="1801813"/>
          </a:xfrm>
          <a:prstGeom prst="rect">
            <a:avLst/>
          </a:prstGeom>
          <a:solidFill>
            <a:srgbClr val="FF0000"/>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找</a:t>
            </a:r>
          </a:p>
          <a:p>
            <a:pPr algn="ctr"/>
            <a:r>
              <a:rPr lang="zh-CN" altLang="en-US" sz="1400">
                <a:solidFill>
                  <a:schemeClr val="bg1"/>
                </a:solidFill>
                <a:latin typeface="华文细黑" pitchFamily="2" charset="-122"/>
                <a:ea typeface="华文细黑" pitchFamily="2" charset="-122"/>
              </a:rPr>
              <a:t>出</a:t>
            </a:r>
          </a:p>
          <a:p>
            <a:pPr algn="ctr"/>
            <a:r>
              <a:rPr lang="zh-CN" altLang="en-US" sz="1400">
                <a:solidFill>
                  <a:schemeClr val="bg1"/>
                </a:solidFill>
                <a:latin typeface="华文细黑" pitchFamily="2" charset="-122"/>
                <a:ea typeface="华文细黑" pitchFamily="2" charset="-122"/>
              </a:rPr>
              <a:t>品</a:t>
            </a:r>
          </a:p>
          <a:p>
            <a:pPr algn="ctr"/>
            <a:r>
              <a:rPr lang="zh-CN" altLang="en-US" sz="1400">
                <a:solidFill>
                  <a:schemeClr val="bg1"/>
                </a:solidFill>
                <a:latin typeface="华文细黑" pitchFamily="2" charset="-122"/>
                <a:ea typeface="华文细黑" pitchFamily="2" charset="-122"/>
              </a:rPr>
              <a:t>牌</a:t>
            </a:r>
          </a:p>
          <a:p>
            <a:pPr algn="ctr"/>
            <a:r>
              <a:rPr lang="zh-CN" altLang="en-US" sz="1400">
                <a:solidFill>
                  <a:schemeClr val="bg1"/>
                </a:solidFill>
                <a:latin typeface="华文细黑" pitchFamily="2" charset="-122"/>
                <a:ea typeface="华文细黑" pitchFamily="2" charset="-122"/>
              </a:rPr>
              <a:t>的</a:t>
            </a:r>
          </a:p>
          <a:p>
            <a:pPr algn="ctr"/>
            <a:r>
              <a:rPr lang="zh-CN" altLang="en-US" sz="1400">
                <a:solidFill>
                  <a:schemeClr val="bg1"/>
                </a:solidFill>
                <a:latin typeface="华文细黑" pitchFamily="2" charset="-122"/>
                <a:ea typeface="华文细黑" pitchFamily="2" charset="-122"/>
              </a:rPr>
              <a:t>意</a:t>
            </a:r>
          </a:p>
          <a:p>
            <a:pPr algn="ctr"/>
            <a:r>
              <a:rPr lang="zh-CN" altLang="en-US" sz="1400">
                <a:solidFill>
                  <a:schemeClr val="bg1"/>
                </a:solidFill>
                <a:latin typeface="华文细黑" pitchFamily="2" charset="-122"/>
                <a:ea typeface="华文细黑" pitchFamily="2" charset="-122"/>
              </a:rPr>
              <a:t>义</a:t>
            </a:r>
          </a:p>
        </p:txBody>
      </p:sp>
      <p:sp>
        <p:nvSpPr>
          <p:cNvPr id="10" name="Rectangle 40"/>
          <p:cNvSpPr>
            <a:spLocks noChangeArrowheads="1"/>
          </p:cNvSpPr>
          <p:nvPr/>
        </p:nvSpPr>
        <p:spPr bwMode="auto">
          <a:xfrm>
            <a:off x="2628898" y="1650982"/>
            <a:ext cx="339725" cy="1801812"/>
          </a:xfrm>
          <a:prstGeom prst="rect">
            <a:avLst/>
          </a:prstGeom>
          <a:solidFill>
            <a:srgbClr val="FF0000"/>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竞</a:t>
            </a:r>
          </a:p>
          <a:p>
            <a:pPr algn="ctr"/>
            <a:r>
              <a:rPr lang="zh-CN" altLang="en-US" sz="1400">
                <a:solidFill>
                  <a:schemeClr val="bg1"/>
                </a:solidFill>
                <a:latin typeface="华文细黑" pitchFamily="2" charset="-122"/>
                <a:ea typeface="华文细黑" pitchFamily="2" charset="-122"/>
              </a:rPr>
              <a:t>争</a:t>
            </a:r>
          </a:p>
          <a:p>
            <a:pPr algn="ctr"/>
            <a:r>
              <a:rPr lang="zh-CN" altLang="en-US" sz="1400">
                <a:solidFill>
                  <a:schemeClr val="bg1"/>
                </a:solidFill>
                <a:latin typeface="华文细黑" pitchFamily="2" charset="-122"/>
                <a:ea typeface="华文细黑" pitchFamily="2" charset="-122"/>
              </a:rPr>
              <a:t>品</a:t>
            </a:r>
          </a:p>
          <a:p>
            <a:pPr algn="ctr"/>
            <a:r>
              <a:rPr lang="zh-CN" altLang="en-US" sz="1400">
                <a:solidFill>
                  <a:schemeClr val="bg1"/>
                </a:solidFill>
                <a:latin typeface="华文细黑" pitchFamily="2" charset="-122"/>
                <a:ea typeface="华文细黑" pitchFamily="2" charset="-122"/>
              </a:rPr>
              <a:t>牌</a:t>
            </a:r>
          </a:p>
          <a:p>
            <a:pPr algn="ctr"/>
            <a:r>
              <a:rPr lang="zh-CN" altLang="en-US" sz="1400">
                <a:solidFill>
                  <a:schemeClr val="bg1"/>
                </a:solidFill>
                <a:latin typeface="华文细黑" pitchFamily="2" charset="-122"/>
                <a:ea typeface="华文细黑" pitchFamily="2" charset="-122"/>
              </a:rPr>
              <a:t>印</a:t>
            </a:r>
          </a:p>
          <a:p>
            <a:pPr algn="ctr"/>
            <a:r>
              <a:rPr lang="zh-CN" altLang="en-US" sz="1400">
                <a:solidFill>
                  <a:schemeClr val="bg1"/>
                </a:solidFill>
                <a:latin typeface="华文细黑" pitchFamily="2" charset="-122"/>
                <a:ea typeface="华文细黑" pitchFamily="2" charset="-122"/>
              </a:rPr>
              <a:t>记</a:t>
            </a:r>
          </a:p>
          <a:p>
            <a:pPr algn="ctr"/>
            <a:endParaRPr lang="zh-CN" altLang="en-US" sz="1400">
              <a:solidFill>
                <a:schemeClr val="bg1"/>
              </a:solidFill>
              <a:latin typeface="华文细黑" pitchFamily="2" charset="-122"/>
              <a:ea typeface="华文细黑" pitchFamily="2" charset="-122"/>
            </a:endParaRPr>
          </a:p>
        </p:txBody>
      </p:sp>
      <p:sp>
        <p:nvSpPr>
          <p:cNvPr id="11" name="Rectangle 41"/>
          <p:cNvSpPr>
            <a:spLocks noChangeArrowheads="1"/>
          </p:cNvSpPr>
          <p:nvPr/>
        </p:nvSpPr>
        <p:spPr bwMode="auto">
          <a:xfrm>
            <a:off x="3494085" y="1654157"/>
            <a:ext cx="339725" cy="1801812"/>
          </a:xfrm>
          <a:prstGeom prst="rect">
            <a:avLst/>
          </a:prstGeom>
          <a:solidFill>
            <a:srgbClr val="FF0000"/>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品</a:t>
            </a:r>
          </a:p>
          <a:p>
            <a:pPr algn="ctr"/>
            <a:r>
              <a:rPr lang="zh-CN" altLang="en-US" sz="1400">
                <a:solidFill>
                  <a:schemeClr val="bg1"/>
                </a:solidFill>
                <a:latin typeface="华文细黑" pitchFamily="2" charset="-122"/>
                <a:ea typeface="华文细黑" pitchFamily="2" charset="-122"/>
              </a:rPr>
              <a:t>牌</a:t>
            </a:r>
          </a:p>
          <a:p>
            <a:pPr algn="ctr"/>
            <a:r>
              <a:rPr lang="zh-CN" altLang="en-US" sz="1400">
                <a:solidFill>
                  <a:schemeClr val="bg1"/>
                </a:solidFill>
                <a:latin typeface="华文细黑" pitchFamily="2" charset="-122"/>
                <a:ea typeface="华文细黑" pitchFamily="2" charset="-122"/>
              </a:rPr>
              <a:t>个</a:t>
            </a:r>
          </a:p>
          <a:p>
            <a:pPr algn="ctr"/>
            <a:r>
              <a:rPr lang="zh-CN" altLang="en-US" sz="1400">
                <a:solidFill>
                  <a:schemeClr val="bg1"/>
                </a:solidFill>
                <a:latin typeface="华文细黑" pitchFamily="2" charset="-122"/>
                <a:ea typeface="华文细黑" pitchFamily="2" charset="-122"/>
              </a:rPr>
              <a:t>性</a:t>
            </a:r>
          </a:p>
          <a:p>
            <a:pPr algn="ctr"/>
            <a:r>
              <a:rPr lang="zh-CN" altLang="en-US" sz="1400">
                <a:solidFill>
                  <a:schemeClr val="bg1"/>
                </a:solidFill>
                <a:latin typeface="华文细黑" pitchFamily="2" charset="-122"/>
                <a:ea typeface="华文细黑" pitchFamily="2" charset="-122"/>
              </a:rPr>
              <a:t>特</a:t>
            </a:r>
          </a:p>
          <a:p>
            <a:pPr algn="ctr"/>
            <a:r>
              <a:rPr lang="zh-CN" altLang="en-US" sz="1400">
                <a:solidFill>
                  <a:schemeClr val="bg1"/>
                </a:solidFill>
                <a:latin typeface="华文细黑" pitchFamily="2" charset="-122"/>
                <a:ea typeface="华文细黑" pitchFamily="2" charset="-122"/>
              </a:rPr>
              <a:t>征</a:t>
            </a:r>
          </a:p>
        </p:txBody>
      </p:sp>
      <p:sp>
        <p:nvSpPr>
          <p:cNvPr id="12" name="Line 42"/>
          <p:cNvSpPr>
            <a:spLocks noChangeShapeType="1"/>
          </p:cNvSpPr>
          <p:nvPr/>
        </p:nvSpPr>
        <p:spPr bwMode="auto">
          <a:xfrm>
            <a:off x="2846385" y="1362057"/>
            <a:ext cx="1588"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13" name="Line 43"/>
          <p:cNvSpPr>
            <a:spLocks noChangeShapeType="1"/>
          </p:cNvSpPr>
          <p:nvPr/>
        </p:nvSpPr>
        <p:spPr bwMode="auto">
          <a:xfrm>
            <a:off x="3278185" y="1362057"/>
            <a:ext cx="1588"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14" name="Rectangle 44"/>
          <p:cNvSpPr>
            <a:spLocks noChangeArrowheads="1"/>
          </p:cNvSpPr>
          <p:nvPr/>
        </p:nvSpPr>
        <p:spPr bwMode="auto">
          <a:xfrm>
            <a:off x="2197098" y="1652569"/>
            <a:ext cx="341312" cy="1801813"/>
          </a:xfrm>
          <a:prstGeom prst="rect">
            <a:avLst/>
          </a:prstGeom>
          <a:solidFill>
            <a:srgbClr val="FF0000"/>
          </a:solidFill>
          <a:ln w="9525">
            <a:solidFill>
              <a:schemeClr val="tx1"/>
            </a:solidFill>
            <a:miter lim="800000"/>
            <a:headEnd/>
            <a:tailEnd/>
          </a:ln>
          <a:effectLst/>
        </p:spPr>
        <p:txBody>
          <a:bodyPr wrap="none" anchor="ctr"/>
          <a:lstStyle/>
          <a:p>
            <a:pPr algn="ctr"/>
            <a:endParaRPr lang="zh-CN" altLang="en-US" sz="1400">
              <a:solidFill>
                <a:schemeClr val="bg1"/>
              </a:solidFill>
              <a:latin typeface="华文细黑" pitchFamily="2" charset="-122"/>
              <a:ea typeface="华文细黑" pitchFamily="2" charset="-122"/>
            </a:endParaRPr>
          </a:p>
          <a:p>
            <a:pPr algn="ctr"/>
            <a:r>
              <a:rPr lang="zh-CN" altLang="en-US" sz="1400">
                <a:solidFill>
                  <a:schemeClr val="bg1"/>
                </a:solidFill>
                <a:latin typeface="华文细黑" pitchFamily="2" charset="-122"/>
                <a:ea typeface="华文细黑" pitchFamily="2" charset="-122"/>
              </a:rPr>
              <a:t>品</a:t>
            </a:r>
          </a:p>
          <a:p>
            <a:pPr algn="ctr"/>
            <a:r>
              <a:rPr lang="zh-CN" altLang="en-US" sz="1400">
                <a:solidFill>
                  <a:schemeClr val="bg1"/>
                </a:solidFill>
                <a:latin typeface="华文细黑" pitchFamily="2" charset="-122"/>
                <a:ea typeface="华文细黑" pitchFamily="2" charset="-122"/>
              </a:rPr>
              <a:t>牌</a:t>
            </a:r>
          </a:p>
          <a:p>
            <a:pPr algn="ctr"/>
            <a:r>
              <a:rPr lang="zh-CN" altLang="en-US" sz="1400">
                <a:solidFill>
                  <a:schemeClr val="bg1"/>
                </a:solidFill>
                <a:latin typeface="华文细黑" pitchFamily="2" charset="-122"/>
                <a:ea typeface="华文细黑" pitchFamily="2" charset="-122"/>
              </a:rPr>
              <a:t>现</a:t>
            </a:r>
          </a:p>
          <a:p>
            <a:pPr algn="ctr"/>
            <a:r>
              <a:rPr lang="zh-CN" altLang="en-US" sz="1400">
                <a:solidFill>
                  <a:schemeClr val="bg1"/>
                </a:solidFill>
                <a:latin typeface="华文细黑" pitchFamily="2" charset="-122"/>
                <a:ea typeface="华文细黑" pitchFamily="2" charset="-122"/>
              </a:rPr>
              <a:t>有</a:t>
            </a:r>
          </a:p>
          <a:p>
            <a:pPr algn="ctr"/>
            <a:r>
              <a:rPr lang="zh-CN" altLang="en-US" sz="1400">
                <a:solidFill>
                  <a:schemeClr val="bg1"/>
                </a:solidFill>
                <a:latin typeface="华文细黑" pitchFamily="2" charset="-122"/>
                <a:ea typeface="华文细黑" pitchFamily="2" charset="-122"/>
              </a:rPr>
              <a:t>联</a:t>
            </a:r>
          </a:p>
          <a:p>
            <a:pPr algn="ctr"/>
            <a:r>
              <a:rPr lang="zh-CN" altLang="en-US" sz="1400">
                <a:solidFill>
                  <a:schemeClr val="bg1"/>
                </a:solidFill>
                <a:latin typeface="华文细黑" pitchFamily="2" charset="-122"/>
                <a:ea typeface="华文细黑" pitchFamily="2" charset="-122"/>
              </a:rPr>
              <a:t>想</a:t>
            </a:r>
          </a:p>
          <a:p>
            <a:pPr algn="ctr"/>
            <a:r>
              <a:rPr lang="zh-CN" altLang="en-US" sz="1400">
                <a:solidFill>
                  <a:schemeClr val="bg1"/>
                </a:solidFill>
                <a:latin typeface="华文细黑" pitchFamily="2" charset="-122"/>
                <a:ea typeface="华文细黑" pitchFamily="2" charset="-122"/>
              </a:rPr>
              <a:t>意</a:t>
            </a:r>
          </a:p>
          <a:p>
            <a:pPr algn="ctr"/>
            <a:r>
              <a:rPr lang="zh-CN" altLang="en-US" sz="1400">
                <a:solidFill>
                  <a:schemeClr val="bg1"/>
                </a:solidFill>
                <a:latin typeface="华文细黑" pitchFamily="2" charset="-122"/>
                <a:ea typeface="华文细黑" pitchFamily="2" charset="-122"/>
              </a:rPr>
              <a:t>义</a:t>
            </a:r>
          </a:p>
        </p:txBody>
      </p:sp>
      <p:sp>
        <p:nvSpPr>
          <p:cNvPr id="15" name="Rectangle 45"/>
          <p:cNvSpPr>
            <a:spLocks noChangeArrowheads="1"/>
          </p:cNvSpPr>
          <p:nvPr/>
        </p:nvSpPr>
        <p:spPr bwMode="auto">
          <a:xfrm>
            <a:off x="3925885" y="1657332"/>
            <a:ext cx="339725" cy="1801812"/>
          </a:xfrm>
          <a:prstGeom prst="rect">
            <a:avLst/>
          </a:prstGeom>
          <a:solidFill>
            <a:srgbClr val="FF0000"/>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修</a:t>
            </a:r>
          </a:p>
          <a:p>
            <a:pPr algn="ctr"/>
            <a:r>
              <a:rPr lang="zh-CN" altLang="en-US" sz="1400">
                <a:solidFill>
                  <a:schemeClr val="bg1"/>
                </a:solidFill>
                <a:latin typeface="华文细黑" pitchFamily="2" charset="-122"/>
                <a:ea typeface="华文细黑" pitchFamily="2" charset="-122"/>
              </a:rPr>
              <a:t>正</a:t>
            </a:r>
          </a:p>
          <a:p>
            <a:pPr algn="ctr"/>
            <a:r>
              <a:rPr lang="zh-CN" altLang="en-US" sz="1400">
                <a:solidFill>
                  <a:schemeClr val="bg1"/>
                </a:solidFill>
                <a:latin typeface="华文细黑" pitchFamily="2" charset="-122"/>
                <a:ea typeface="华文细黑" pitchFamily="2" charset="-122"/>
              </a:rPr>
              <a:t>完</a:t>
            </a:r>
          </a:p>
          <a:p>
            <a:pPr algn="ctr"/>
            <a:r>
              <a:rPr lang="zh-CN" altLang="en-US" sz="1400">
                <a:solidFill>
                  <a:schemeClr val="bg1"/>
                </a:solidFill>
                <a:latin typeface="华文细黑" pitchFamily="2" charset="-122"/>
                <a:ea typeface="华文细黑" pitchFamily="2" charset="-122"/>
              </a:rPr>
              <a:t>善</a:t>
            </a:r>
          </a:p>
          <a:p>
            <a:pPr algn="ctr"/>
            <a:r>
              <a:rPr lang="zh-CN" altLang="en-US" sz="1400">
                <a:solidFill>
                  <a:schemeClr val="bg1"/>
                </a:solidFill>
                <a:latin typeface="华文细黑" pitchFamily="2" charset="-122"/>
                <a:ea typeface="华文细黑" pitchFamily="2" charset="-122"/>
              </a:rPr>
              <a:t>品</a:t>
            </a:r>
          </a:p>
          <a:p>
            <a:pPr algn="ctr"/>
            <a:r>
              <a:rPr lang="zh-CN" altLang="en-US" sz="1400">
                <a:solidFill>
                  <a:schemeClr val="bg1"/>
                </a:solidFill>
                <a:latin typeface="华文细黑" pitchFamily="2" charset="-122"/>
                <a:ea typeface="华文细黑" pitchFamily="2" charset="-122"/>
              </a:rPr>
              <a:t>牌</a:t>
            </a:r>
          </a:p>
          <a:p>
            <a:pPr algn="ctr"/>
            <a:r>
              <a:rPr lang="zh-CN" altLang="en-US" sz="1400">
                <a:solidFill>
                  <a:schemeClr val="bg1"/>
                </a:solidFill>
                <a:latin typeface="华文细黑" pitchFamily="2" charset="-122"/>
                <a:ea typeface="华文细黑" pitchFamily="2" charset="-122"/>
              </a:rPr>
              <a:t>印</a:t>
            </a:r>
          </a:p>
          <a:p>
            <a:pPr algn="ctr"/>
            <a:r>
              <a:rPr lang="zh-CN" altLang="en-US" sz="1400">
                <a:solidFill>
                  <a:schemeClr val="bg1"/>
                </a:solidFill>
                <a:latin typeface="华文细黑" pitchFamily="2" charset="-122"/>
                <a:ea typeface="华文细黑" pitchFamily="2" charset="-122"/>
              </a:rPr>
              <a:t>记</a:t>
            </a:r>
          </a:p>
        </p:txBody>
      </p:sp>
      <p:sp>
        <p:nvSpPr>
          <p:cNvPr id="16" name="Line 46"/>
          <p:cNvSpPr>
            <a:spLocks noChangeShapeType="1"/>
          </p:cNvSpPr>
          <p:nvPr/>
        </p:nvSpPr>
        <p:spPr bwMode="auto">
          <a:xfrm>
            <a:off x="3709985" y="1362057"/>
            <a:ext cx="1588"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17" name="Rectangle 48"/>
          <p:cNvSpPr>
            <a:spLocks noChangeArrowheads="1"/>
          </p:cNvSpPr>
          <p:nvPr/>
        </p:nvSpPr>
        <p:spPr bwMode="auto">
          <a:xfrm>
            <a:off x="5924583" y="1662094"/>
            <a:ext cx="341313" cy="1801813"/>
          </a:xfrm>
          <a:prstGeom prst="rect">
            <a:avLst/>
          </a:prstGeom>
          <a:solidFill>
            <a:srgbClr val="333399"/>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广</a:t>
            </a:r>
          </a:p>
          <a:p>
            <a:pPr algn="ctr"/>
            <a:r>
              <a:rPr lang="zh-CN" altLang="en-US" sz="1400">
                <a:solidFill>
                  <a:schemeClr val="bg1"/>
                </a:solidFill>
                <a:latin typeface="华文细黑" pitchFamily="2" charset="-122"/>
                <a:ea typeface="华文细黑" pitchFamily="2" charset="-122"/>
              </a:rPr>
              <a:t>告</a:t>
            </a:r>
          </a:p>
          <a:p>
            <a:pPr algn="ctr"/>
            <a:r>
              <a:rPr lang="zh-CN" altLang="en-US" sz="1400">
                <a:solidFill>
                  <a:schemeClr val="bg1"/>
                </a:solidFill>
                <a:latin typeface="华文细黑" pitchFamily="2" charset="-122"/>
                <a:ea typeface="华文细黑" pitchFamily="2" charset="-122"/>
              </a:rPr>
              <a:t>担</a:t>
            </a:r>
          </a:p>
          <a:p>
            <a:pPr algn="ctr"/>
            <a:r>
              <a:rPr lang="zh-CN" altLang="en-US" sz="1400">
                <a:solidFill>
                  <a:schemeClr val="bg1"/>
                </a:solidFill>
                <a:latin typeface="华文细黑" pitchFamily="2" charset="-122"/>
                <a:ea typeface="华文细黑" pitchFamily="2" charset="-122"/>
              </a:rPr>
              <a:t>任</a:t>
            </a:r>
          </a:p>
          <a:p>
            <a:pPr algn="ctr"/>
            <a:r>
              <a:rPr lang="zh-CN" altLang="en-US" sz="1400">
                <a:solidFill>
                  <a:schemeClr val="bg1"/>
                </a:solidFill>
                <a:latin typeface="华文细黑" pitchFamily="2" charset="-122"/>
                <a:ea typeface="华文细黑" pitchFamily="2" charset="-122"/>
              </a:rPr>
              <a:t>的</a:t>
            </a:r>
          </a:p>
          <a:p>
            <a:pPr algn="ctr"/>
            <a:r>
              <a:rPr lang="zh-CN" altLang="en-US" sz="1400">
                <a:solidFill>
                  <a:schemeClr val="bg1"/>
                </a:solidFill>
                <a:latin typeface="华文细黑" pitchFamily="2" charset="-122"/>
                <a:ea typeface="华文细黑" pitchFamily="2" charset="-122"/>
              </a:rPr>
              <a:t>角</a:t>
            </a:r>
          </a:p>
          <a:p>
            <a:pPr algn="ctr"/>
            <a:r>
              <a:rPr lang="zh-CN" altLang="en-US" sz="1400">
                <a:solidFill>
                  <a:schemeClr val="bg1"/>
                </a:solidFill>
                <a:latin typeface="华文细黑" pitchFamily="2" charset="-122"/>
                <a:ea typeface="华文细黑" pitchFamily="2" charset="-122"/>
              </a:rPr>
              <a:t>色</a:t>
            </a:r>
          </a:p>
        </p:txBody>
      </p:sp>
      <p:sp>
        <p:nvSpPr>
          <p:cNvPr id="18" name="Rectangle 49"/>
          <p:cNvSpPr>
            <a:spLocks noChangeArrowheads="1"/>
          </p:cNvSpPr>
          <p:nvPr/>
        </p:nvSpPr>
        <p:spPr bwMode="auto">
          <a:xfrm>
            <a:off x="5491196" y="1657332"/>
            <a:ext cx="339725" cy="1801812"/>
          </a:xfrm>
          <a:prstGeom prst="rect">
            <a:avLst/>
          </a:prstGeom>
          <a:solidFill>
            <a:srgbClr val="333399"/>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品</a:t>
            </a:r>
          </a:p>
          <a:p>
            <a:pPr algn="ctr"/>
            <a:r>
              <a:rPr lang="zh-CN" altLang="en-US" sz="1400">
                <a:solidFill>
                  <a:schemeClr val="bg1"/>
                </a:solidFill>
                <a:latin typeface="华文细黑" pitchFamily="2" charset="-122"/>
                <a:ea typeface="华文细黑" pitchFamily="2" charset="-122"/>
              </a:rPr>
              <a:t>牌</a:t>
            </a:r>
          </a:p>
          <a:p>
            <a:pPr algn="ctr"/>
            <a:r>
              <a:rPr lang="zh-CN" altLang="en-US" sz="1400">
                <a:solidFill>
                  <a:schemeClr val="bg1"/>
                </a:solidFill>
                <a:latin typeface="华文细黑" pitchFamily="2" charset="-122"/>
                <a:ea typeface="华文细黑" pitchFamily="2" charset="-122"/>
              </a:rPr>
              <a:t>目</a:t>
            </a:r>
          </a:p>
          <a:p>
            <a:pPr algn="ctr"/>
            <a:r>
              <a:rPr lang="zh-CN" altLang="en-US" sz="1400">
                <a:solidFill>
                  <a:schemeClr val="bg1"/>
                </a:solidFill>
                <a:latin typeface="华文细黑" pitchFamily="2" charset="-122"/>
                <a:ea typeface="华文细黑" pitchFamily="2" charset="-122"/>
              </a:rPr>
              <a:t>标</a:t>
            </a:r>
          </a:p>
          <a:p>
            <a:pPr algn="ctr"/>
            <a:endParaRPr lang="zh-CN" altLang="en-US" sz="1400">
              <a:solidFill>
                <a:schemeClr val="bg1"/>
              </a:solidFill>
              <a:latin typeface="华文细黑" pitchFamily="2" charset="-122"/>
              <a:ea typeface="华文细黑" pitchFamily="2" charset="-122"/>
            </a:endParaRPr>
          </a:p>
        </p:txBody>
      </p:sp>
      <p:sp>
        <p:nvSpPr>
          <p:cNvPr id="19" name="Rectangle 50"/>
          <p:cNvSpPr>
            <a:spLocks noChangeArrowheads="1"/>
          </p:cNvSpPr>
          <p:nvPr/>
        </p:nvSpPr>
        <p:spPr bwMode="auto">
          <a:xfrm>
            <a:off x="6356383" y="1660507"/>
            <a:ext cx="339725" cy="1801812"/>
          </a:xfrm>
          <a:prstGeom prst="rect">
            <a:avLst/>
          </a:prstGeom>
          <a:solidFill>
            <a:srgbClr val="333399"/>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销</a:t>
            </a:r>
          </a:p>
          <a:p>
            <a:pPr algn="ctr"/>
            <a:r>
              <a:rPr lang="zh-CN" altLang="en-US" sz="1400">
                <a:solidFill>
                  <a:schemeClr val="bg1"/>
                </a:solidFill>
                <a:latin typeface="华文细黑" pitchFamily="2" charset="-122"/>
                <a:ea typeface="华文细黑" pitchFamily="2" charset="-122"/>
              </a:rPr>
              <a:t>售</a:t>
            </a:r>
          </a:p>
          <a:p>
            <a:pPr algn="ctr"/>
            <a:r>
              <a:rPr lang="zh-CN" altLang="en-US" sz="1400">
                <a:solidFill>
                  <a:schemeClr val="bg1"/>
                </a:solidFill>
                <a:latin typeface="华文细黑" pitchFamily="2" charset="-122"/>
                <a:ea typeface="华文细黑" pitchFamily="2" charset="-122"/>
              </a:rPr>
              <a:t>概</a:t>
            </a:r>
          </a:p>
          <a:p>
            <a:pPr algn="ctr"/>
            <a:r>
              <a:rPr lang="zh-CN" altLang="en-US" sz="1400">
                <a:solidFill>
                  <a:schemeClr val="bg1"/>
                </a:solidFill>
                <a:latin typeface="华文细黑" pitchFamily="2" charset="-122"/>
                <a:ea typeface="华文细黑" pitchFamily="2" charset="-122"/>
              </a:rPr>
              <a:t>念</a:t>
            </a:r>
          </a:p>
          <a:p>
            <a:pPr algn="ctr"/>
            <a:r>
              <a:rPr lang="zh-CN" altLang="en-US" sz="1400">
                <a:solidFill>
                  <a:schemeClr val="bg1"/>
                </a:solidFill>
                <a:latin typeface="华文细黑" pitchFamily="2" charset="-122"/>
                <a:ea typeface="华文细黑" pitchFamily="2" charset="-122"/>
              </a:rPr>
              <a:t>架</a:t>
            </a:r>
          </a:p>
          <a:p>
            <a:pPr algn="ctr"/>
            <a:r>
              <a:rPr lang="zh-CN" altLang="en-US" sz="1400">
                <a:solidFill>
                  <a:schemeClr val="bg1"/>
                </a:solidFill>
                <a:latin typeface="华文细黑" pitchFamily="2" charset="-122"/>
                <a:ea typeface="华文细黑" pitchFamily="2" charset="-122"/>
              </a:rPr>
              <a:t>构</a:t>
            </a:r>
          </a:p>
        </p:txBody>
      </p:sp>
      <p:sp>
        <p:nvSpPr>
          <p:cNvPr id="20" name="Rectangle 51"/>
          <p:cNvSpPr>
            <a:spLocks noChangeArrowheads="1"/>
          </p:cNvSpPr>
          <p:nvPr/>
        </p:nvSpPr>
        <p:spPr bwMode="auto">
          <a:xfrm>
            <a:off x="5059396" y="1658919"/>
            <a:ext cx="341312" cy="1801813"/>
          </a:xfrm>
          <a:prstGeom prst="rect">
            <a:avLst/>
          </a:prstGeom>
          <a:solidFill>
            <a:srgbClr val="333399"/>
          </a:solidFill>
          <a:ln w="9525">
            <a:solidFill>
              <a:schemeClr val="tx1"/>
            </a:solidFill>
            <a:miter lim="800000"/>
            <a:headEnd/>
            <a:tailEnd/>
          </a:ln>
          <a:effectLst/>
        </p:spPr>
        <p:txBody>
          <a:bodyPr wrap="none" anchor="ctr"/>
          <a:lstStyle/>
          <a:p>
            <a:pPr algn="ctr"/>
            <a:endParaRPr lang="zh-CN" altLang="en-US" sz="1400">
              <a:solidFill>
                <a:schemeClr val="bg1"/>
              </a:solidFill>
              <a:latin typeface="华文细黑" pitchFamily="2" charset="-122"/>
              <a:ea typeface="华文细黑" pitchFamily="2" charset="-122"/>
            </a:endParaRPr>
          </a:p>
          <a:p>
            <a:pPr algn="ctr"/>
            <a:r>
              <a:rPr lang="zh-CN" altLang="en-US" sz="1400">
                <a:solidFill>
                  <a:schemeClr val="bg1"/>
                </a:solidFill>
                <a:latin typeface="华文细黑" pitchFamily="2" charset="-122"/>
                <a:ea typeface="华文细黑" pitchFamily="2" charset="-122"/>
              </a:rPr>
              <a:t>品</a:t>
            </a:r>
          </a:p>
          <a:p>
            <a:pPr algn="ctr"/>
            <a:r>
              <a:rPr lang="zh-CN" altLang="en-US" sz="1400">
                <a:solidFill>
                  <a:schemeClr val="bg1"/>
                </a:solidFill>
                <a:latin typeface="华文细黑" pitchFamily="2" charset="-122"/>
                <a:ea typeface="华文细黑" pitchFamily="2" charset="-122"/>
              </a:rPr>
              <a:t>牌</a:t>
            </a:r>
          </a:p>
          <a:p>
            <a:pPr algn="ctr"/>
            <a:r>
              <a:rPr lang="zh-CN" altLang="en-US" sz="1400">
                <a:solidFill>
                  <a:schemeClr val="bg1"/>
                </a:solidFill>
                <a:latin typeface="华文细黑" pitchFamily="2" charset="-122"/>
                <a:ea typeface="华文细黑" pitchFamily="2" charset="-122"/>
              </a:rPr>
              <a:t>位</a:t>
            </a:r>
          </a:p>
          <a:p>
            <a:pPr algn="ctr"/>
            <a:r>
              <a:rPr lang="zh-CN" altLang="en-US" sz="1400">
                <a:solidFill>
                  <a:schemeClr val="bg1"/>
                </a:solidFill>
                <a:latin typeface="华文细黑" pitchFamily="2" charset="-122"/>
                <a:ea typeface="华文细黑" pitchFamily="2" charset="-122"/>
              </a:rPr>
              <a:t>置</a:t>
            </a:r>
          </a:p>
        </p:txBody>
      </p:sp>
      <p:sp>
        <p:nvSpPr>
          <p:cNvPr id="21" name="Rectangle 52"/>
          <p:cNvSpPr>
            <a:spLocks noChangeArrowheads="1"/>
          </p:cNvSpPr>
          <p:nvPr/>
        </p:nvSpPr>
        <p:spPr bwMode="auto">
          <a:xfrm>
            <a:off x="6788183" y="1663682"/>
            <a:ext cx="339725" cy="1801812"/>
          </a:xfrm>
          <a:prstGeom prst="rect">
            <a:avLst/>
          </a:prstGeom>
          <a:solidFill>
            <a:srgbClr val="333399"/>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销</a:t>
            </a:r>
          </a:p>
          <a:p>
            <a:pPr algn="ctr"/>
            <a:r>
              <a:rPr lang="zh-CN" altLang="en-US" sz="1400">
                <a:solidFill>
                  <a:schemeClr val="bg1"/>
                </a:solidFill>
                <a:latin typeface="华文细黑" pitchFamily="2" charset="-122"/>
                <a:ea typeface="华文细黑" pitchFamily="2" charset="-122"/>
              </a:rPr>
              <a:t>售</a:t>
            </a:r>
          </a:p>
          <a:p>
            <a:pPr algn="ctr"/>
            <a:r>
              <a:rPr lang="zh-CN" altLang="en-US" sz="1400">
                <a:solidFill>
                  <a:schemeClr val="bg1"/>
                </a:solidFill>
                <a:latin typeface="华文细黑" pitchFamily="2" charset="-122"/>
                <a:ea typeface="华文细黑" pitchFamily="2" charset="-122"/>
              </a:rPr>
              <a:t>概</a:t>
            </a:r>
          </a:p>
          <a:p>
            <a:pPr algn="ctr"/>
            <a:r>
              <a:rPr lang="zh-CN" altLang="en-US" sz="1400">
                <a:solidFill>
                  <a:schemeClr val="bg1"/>
                </a:solidFill>
                <a:latin typeface="华文细黑" pitchFamily="2" charset="-122"/>
                <a:ea typeface="华文细黑" pitchFamily="2" charset="-122"/>
              </a:rPr>
              <a:t>念</a:t>
            </a:r>
          </a:p>
        </p:txBody>
      </p:sp>
      <p:sp>
        <p:nvSpPr>
          <p:cNvPr id="22" name="Line 53"/>
          <p:cNvSpPr>
            <a:spLocks noChangeShapeType="1"/>
          </p:cNvSpPr>
          <p:nvPr/>
        </p:nvSpPr>
        <p:spPr bwMode="auto">
          <a:xfrm>
            <a:off x="5254658" y="1362057"/>
            <a:ext cx="1657350" cy="0"/>
          </a:xfrm>
          <a:prstGeom prst="line">
            <a:avLst/>
          </a:prstGeom>
          <a:noFill/>
          <a:ln w="9525">
            <a:solidFill>
              <a:schemeClr val="tx1"/>
            </a:solidFill>
            <a:round/>
            <a:headEnd/>
            <a:tailEnd/>
          </a:ln>
          <a:effectLst/>
        </p:spPr>
        <p:txBody>
          <a:bodyPr/>
          <a:lstStyle/>
          <a:p>
            <a:endParaRPr lang="zh-CN" altLang="en-US" sz="1400">
              <a:latin typeface="华文细黑" pitchFamily="2" charset="-122"/>
              <a:ea typeface="华文细黑" pitchFamily="2" charset="-122"/>
            </a:endParaRPr>
          </a:p>
        </p:txBody>
      </p:sp>
      <p:sp>
        <p:nvSpPr>
          <p:cNvPr id="23" name="Line 54"/>
          <p:cNvSpPr>
            <a:spLocks noChangeShapeType="1"/>
          </p:cNvSpPr>
          <p:nvPr/>
        </p:nvSpPr>
        <p:spPr bwMode="auto">
          <a:xfrm>
            <a:off x="5254658" y="1362057"/>
            <a:ext cx="1588"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24" name="Line 55"/>
          <p:cNvSpPr>
            <a:spLocks noChangeShapeType="1"/>
          </p:cNvSpPr>
          <p:nvPr/>
        </p:nvSpPr>
        <p:spPr bwMode="auto">
          <a:xfrm>
            <a:off x="6910421" y="1362057"/>
            <a:ext cx="1587"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25" name="Line 56"/>
          <p:cNvSpPr>
            <a:spLocks noChangeShapeType="1"/>
          </p:cNvSpPr>
          <p:nvPr/>
        </p:nvSpPr>
        <p:spPr bwMode="auto">
          <a:xfrm>
            <a:off x="6118258" y="1144569"/>
            <a:ext cx="1588" cy="192088"/>
          </a:xfrm>
          <a:prstGeom prst="line">
            <a:avLst/>
          </a:prstGeom>
          <a:noFill/>
          <a:ln w="9525">
            <a:solidFill>
              <a:schemeClr val="tx1"/>
            </a:solidFill>
            <a:round/>
            <a:headEnd/>
            <a:tailEnd/>
          </a:ln>
          <a:effectLst/>
        </p:spPr>
        <p:txBody>
          <a:bodyPr/>
          <a:lstStyle/>
          <a:p>
            <a:endParaRPr lang="zh-CN" altLang="en-US" sz="1600">
              <a:latin typeface="华文细黑" pitchFamily="2" charset="-122"/>
              <a:ea typeface="华文细黑" pitchFamily="2" charset="-122"/>
            </a:endParaRPr>
          </a:p>
        </p:txBody>
      </p:sp>
      <p:sp>
        <p:nvSpPr>
          <p:cNvPr id="26" name="Line 57"/>
          <p:cNvSpPr>
            <a:spLocks noChangeShapeType="1"/>
          </p:cNvSpPr>
          <p:nvPr/>
        </p:nvSpPr>
        <p:spPr bwMode="auto">
          <a:xfrm>
            <a:off x="5688046" y="1362057"/>
            <a:ext cx="1587"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27" name="Line 58"/>
          <p:cNvSpPr>
            <a:spLocks noChangeShapeType="1"/>
          </p:cNvSpPr>
          <p:nvPr/>
        </p:nvSpPr>
        <p:spPr bwMode="auto">
          <a:xfrm>
            <a:off x="6119846" y="1362057"/>
            <a:ext cx="1587"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28" name="Line 59"/>
          <p:cNvSpPr>
            <a:spLocks noChangeShapeType="1"/>
          </p:cNvSpPr>
          <p:nvPr/>
        </p:nvSpPr>
        <p:spPr bwMode="auto">
          <a:xfrm>
            <a:off x="6551646" y="1362057"/>
            <a:ext cx="1587" cy="257175"/>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29" name="Rectangle 106"/>
          <p:cNvSpPr>
            <a:spLocks noChangeArrowheads="1"/>
          </p:cNvSpPr>
          <p:nvPr/>
        </p:nvSpPr>
        <p:spPr bwMode="auto">
          <a:xfrm>
            <a:off x="69883" y="785794"/>
            <a:ext cx="1439863" cy="344488"/>
          </a:xfrm>
          <a:prstGeom prst="rect">
            <a:avLst/>
          </a:prstGeom>
          <a:solidFill>
            <a:srgbClr val="333399"/>
          </a:solidFill>
          <a:ln w="9525">
            <a:solidFill>
              <a:schemeClr val="tx1"/>
            </a:solidFill>
            <a:miter lim="800000"/>
            <a:headEnd/>
            <a:tailEnd/>
          </a:ln>
        </p:spPr>
        <p:txBody>
          <a:bodyPr wrap="none" anchor="ctr"/>
          <a:lstStyle/>
          <a:p>
            <a:pPr algn="ctr"/>
            <a:r>
              <a:rPr lang="zh-CN" altLang="en-US" sz="1600">
                <a:solidFill>
                  <a:schemeClr val="bg1"/>
                </a:solidFill>
                <a:latin typeface="华文细黑" pitchFamily="2" charset="-122"/>
                <a:ea typeface="华文细黑" pitchFamily="2" charset="-122"/>
              </a:rPr>
              <a:t>麦肯诊断</a:t>
            </a:r>
          </a:p>
        </p:txBody>
      </p:sp>
      <p:sp>
        <p:nvSpPr>
          <p:cNvPr id="30" name="Rectangle 62"/>
          <p:cNvSpPr>
            <a:spLocks noChangeArrowheads="1"/>
          </p:cNvSpPr>
          <p:nvPr/>
        </p:nvSpPr>
        <p:spPr bwMode="auto">
          <a:xfrm>
            <a:off x="214346" y="1655744"/>
            <a:ext cx="341312" cy="1801813"/>
          </a:xfrm>
          <a:prstGeom prst="rect">
            <a:avLst/>
          </a:prstGeom>
          <a:solidFill>
            <a:srgbClr val="333399"/>
          </a:solidFill>
          <a:ln w="9525">
            <a:solidFill>
              <a:schemeClr val="tx1"/>
            </a:solidFill>
            <a:miter lim="800000"/>
            <a:headEnd/>
            <a:tailEnd/>
          </a:ln>
          <a:effectLst/>
        </p:spPr>
        <p:txBody>
          <a:bodyPr wrap="none" anchor="ctr"/>
          <a:lstStyle/>
          <a:p>
            <a:pPr algn="ctr"/>
            <a:r>
              <a:rPr lang="zh-CN" altLang="en-US" sz="1400" dirty="0">
                <a:solidFill>
                  <a:schemeClr val="bg1"/>
                </a:solidFill>
                <a:latin typeface="华文细黑" pitchFamily="2" charset="-122"/>
                <a:ea typeface="华文细黑" pitchFamily="2" charset="-122"/>
              </a:rPr>
              <a:t>品</a:t>
            </a:r>
          </a:p>
          <a:p>
            <a:pPr algn="ctr"/>
            <a:r>
              <a:rPr lang="zh-CN" altLang="en-US" sz="1400" dirty="0">
                <a:solidFill>
                  <a:schemeClr val="bg1"/>
                </a:solidFill>
                <a:latin typeface="华文细黑" pitchFamily="2" charset="-122"/>
                <a:ea typeface="华文细黑" pitchFamily="2" charset="-122"/>
              </a:rPr>
              <a:t>牌</a:t>
            </a:r>
          </a:p>
          <a:p>
            <a:pPr algn="ctr"/>
            <a:r>
              <a:rPr lang="zh-CN" altLang="en-US" sz="1400" dirty="0">
                <a:solidFill>
                  <a:schemeClr val="bg1"/>
                </a:solidFill>
                <a:latin typeface="华文细黑" pitchFamily="2" charset="-122"/>
                <a:ea typeface="华文细黑" pitchFamily="2" charset="-122"/>
              </a:rPr>
              <a:t>面</a:t>
            </a:r>
          </a:p>
          <a:p>
            <a:pPr algn="ctr"/>
            <a:r>
              <a:rPr lang="zh-CN" altLang="en-US" sz="1400" dirty="0">
                <a:solidFill>
                  <a:schemeClr val="bg1"/>
                </a:solidFill>
                <a:latin typeface="华文细黑" pitchFamily="2" charset="-122"/>
                <a:ea typeface="华文细黑" pitchFamily="2" charset="-122"/>
              </a:rPr>
              <a:t>临</a:t>
            </a:r>
          </a:p>
          <a:p>
            <a:pPr algn="ctr"/>
            <a:r>
              <a:rPr lang="zh-CN" altLang="en-US" sz="1400" dirty="0">
                <a:solidFill>
                  <a:schemeClr val="bg1"/>
                </a:solidFill>
                <a:latin typeface="华文细黑" pitchFamily="2" charset="-122"/>
                <a:ea typeface="华文细黑" pitchFamily="2" charset="-122"/>
              </a:rPr>
              <a:t>问</a:t>
            </a:r>
          </a:p>
          <a:p>
            <a:pPr algn="ctr"/>
            <a:r>
              <a:rPr lang="zh-CN" altLang="en-US" sz="1400" dirty="0">
                <a:solidFill>
                  <a:schemeClr val="bg1"/>
                </a:solidFill>
                <a:latin typeface="华文细黑" pitchFamily="2" charset="-122"/>
                <a:ea typeface="华文细黑" pitchFamily="2" charset="-122"/>
              </a:rPr>
              <a:t>题</a:t>
            </a:r>
          </a:p>
        </p:txBody>
      </p:sp>
      <p:sp>
        <p:nvSpPr>
          <p:cNvPr id="31" name="Rectangle 63"/>
          <p:cNvSpPr>
            <a:spLocks noChangeArrowheads="1"/>
          </p:cNvSpPr>
          <p:nvPr/>
        </p:nvSpPr>
        <p:spPr bwMode="auto">
          <a:xfrm>
            <a:off x="914433" y="1655744"/>
            <a:ext cx="339725" cy="1801813"/>
          </a:xfrm>
          <a:prstGeom prst="rect">
            <a:avLst/>
          </a:prstGeom>
          <a:solidFill>
            <a:srgbClr val="333399"/>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消</a:t>
            </a:r>
          </a:p>
          <a:p>
            <a:pPr algn="ctr"/>
            <a:r>
              <a:rPr lang="zh-CN" altLang="en-US" sz="1400">
                <a:solidFill>
                  <a:schemeClr val="bg1"/>
                </a:solidFill>
                <a:latin typeface="华文细黑" pitchFamily="2" charset="-122"/>
                <a:ea typeface="华文细黑" pitchFamily="2" charset="-122"/>
              </a:rPr>
              <a:t>费</a:t>
            </a:r>
          </a:p>
          <a:p>
            <a:pPr algn="ctr"/>
            <a:r>
              <a:rPr lang="zh-CN" altLang="en-US" sz="1400">
                <a:solidFill>
                  <a:schemeClr val="bg1"/>
                </a:solidFill>
                <a:latin typeface="华文细黑" pitchFamily="2" charset="-122"/>
                <a:ea typeface="华文细黑" pitchFamily="2" charset="-122"/>
              </a:rPr>
              <a:t>者</a:t>
            </a:r>
          </a:p>
          <a:p>
            <a:pPr algn="ctr"/>
            <a:r>
              <a:rPr lang="zh-CN" altLang="en-US" sz="1400">
                <a:solidFill>
                  <a:schemeClr val="bg1"/>
                </a:solidFill>
                <a:latin typeface="华文细黑" pitchFamily="2" charset="-122"/>
                <a:ea typeface="华文细黑" pitchFamily="2" charset="-122"/>
              </a:rPr>
              <a:t>洞</a:t>
            </a:r>
          </a:p>
          <a:p>
            <a:pPr algn="ctr"/>
            <a:r>
              <a:rPr lang="zh-CN" altLang="en-US" sz="1400">
                <a:solidFill>
                  <a:schemeClr val="bg1"/>
                </a:solidFill>
                <a:latin typeface="华文细黑" pitchFamily="2" charset="-122"/>
                <a:ea typeface="华文细黑" pitchFamily="2" charset="-122"/>
              </a:rPr>
              <a:t>察</a:t>
            </a:r>
          </a:p>
        </p:txBody>
      </p:sp>
      <p:sp>
        <p:nvSpPr>
          <p:cNvPr id="32" name="Line 64"/>
          <p:cNvSpPr>
            <a:spLocks noChangeShapeType="1"/>
          </p:cNvSpPr>
          <p:nvPr/>
        </p:nvSpPr>
        <p:spPr bwMode="auto">
          <a:xfrm>
            <a:off x="411196" y="1362057"/>
            <a:ext cx="719137" cy="0"/>
          </a:xfrm>
          <a:prstGeom prst="line">
            <a:avLst/>
          </a:prstGeom>
          <a:noFill/>
          <a:ln w="9525">
            <a:solidFill>
              <a:schemeClr val="tx1"/>
            </a:solidFill>
            <a:round/>
            <a:headEnd/>
            <a:tailEnd/>
          </a:ln>
          <a:effectLst/>
        </p:spPr>
        <p:txBody>
          <a:bodyPr/>
          <a:lstStyle/>
          <a:p>
            <a:endParaRPr lang="zh-CN" altLang="en-US" sz="1400">
              <a:latin typeface="华文细黑" pitchFamily="2" charset="-122"/>
              <a:ea typeface="华文细黑" pitchFamily="2" charset="-122"/>
            </a:endParaRPr>
          </a:p>
        </p:txBody>
      </p:sp>
      <p:sp>
        <p:nvSpPr>
          <p:cNvPr id="33" name="Line 65"/>
          <p:cNvSpPr>
            <a:spLocks noChangeShapeType="1"/>
          </p:cNvSpPr>
          <p:nvPr/>
        </p:nvSpPr>
        <p:spPr bwMode="auto">
          <a:xfrm>
            <a:off x="411196" y="1365232"/>
            <a:ext cx="0" cy="287337"/>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34" name="Line 66"/>
          <p:cNvSpPr>
            <a:spLocks noChangeShapeType="1"/>
          </p:cNvSpPr>
          <p:nvPr/>
        </p:nvSpPr>
        <p:spPr bwMode="auto">
          <a:xfrm>
            <a:off x="1130333" y="1362057"/>
            <a:ext cx="0" cy="287337"/>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35" name="Line 67"/>
          <p:cNvSpPr>
            <a:spLocks noChangeShapeType="1"/>
          </p:cNvSpPr>
          <p:nvPr/>
        </p:nvSpPr>
        <p:spPr bwMode="auto">
          <a:xfrm>
            <a:off x="771558" y="1146157"/>
            <a:ext cx="0" cy="215900"/>
          </a:xfrm>
          <a:prstGeom prst="line">
            <a:avLst/>
          </a:prstGeom>
          <a:noFill/>
          <a:ln w="9525">
            <a:solidFill>
              <a:schemeClr val="tx1"/>
            </a:solidFill>
            <a:round/>
            <a:headEnd/>
            <a:tailEnd/>
          </a:ln>
          <a:effectLst/>
        </p:spPr>
        <p:txBody>
          <a:bodyPr/>
          <a:lstStyle/>
          <a:p>
            <a:endParaRPr lang="zh-CN" altLang="en-US" sz="1600">
              <a:latin typeface="华文细黑" pitchFamily="2" charset="-122"/>
              <a:ea typeface="华文细黑" pitchFamily="2" charset="-122"/>
            </a:endParaRPr>
          </a:p>
        </p:txBody>
      </p:sp>
      <p:sp>
        <p:nvSpPr>
          <p:cNvPr id="36" name="Rectangle 106"/>
          <p:cNvSpPr>
            <a:spLocks noChangeArrowheads="1"/>
          </p:cNvSpPr>
          <p:nvPr/>
        </p:nvSpPr>
        <p:spPr bwMode="auto">
          <a:xfrm>
            <a:off x="7632732" y="785794"/>
            <a:ext cx="1439862" cy="344488"/>
          </a:xfrm>
          <a:prstGeom prst="rect">
            <a:avLst/>
          </a:prstGeom>
          <a:solidFill>
            <a:srgbClr val="333399"/>
          </a:solidFill>
          <a:ln w="9525">
            <a:solidFill>
              <a:schemeClr val="tx1"/>
            </a:solidFill>
            <a:miter lim="800000"/>
            <a:headEnd/>
            <a:tailEnd/>
          </a:ln>
        </p:spPr>
        <p:txBody>
          <a:bodyPr wrap="none" anchor="ctr"/>
          <a:lstStyle/>
          <a:p>
            <a:pPr algn="ctr"/>
            <a:r>
              <a:rPr lang="zh-CN" altLang="en-US" sz="1600">
                <a:solidFill>
                  <a:schemeClr val="bg1"/>
                </a:solidFill>
                <a:latin typeface="华文细黑" pitchFamily="2" charset="-122"/>
                <a:ea typeface="华文细黑" pitchFamily="2" charset="-122"/>
              </a:rPr>
              <a:t>效果评测</a:t>
            </a:r>
          </a:p>
        </p:txBody>
      </p:sp>
      <p:sp>
        <p:nvSpPr>
          <p:cNvPr id="37" name="Rectangle 69"/>
          <p:cNvSpPr>
            <a:spLocks noChangeArrowheads="1"/>
          </p:cNvSpPr>
          <p:nvPr/>
        </p:nvSpPr>
        <p:spPr bwMode="auto">
          <a:xfrm>
            <a:off x="7867682" y="1655744"/>
            <a:ext cx="341312" cy="1801813"/>
          </a:xfrm>
          <a:prstGeom prst="rect">
            <a:avLst/>
          </a:prstGeom>
          <a:solidFill>
            <a:srgbClr val="333399"/>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测</a:t>
            </a:r>
          </a:p>
          <a:p>
            <a:pPr algn="ctr"/>
            <a:r>
              <a:rPr lang="zh-CN" altLang="en-US" sz="1400">
                <a:solidFill>
                  <a:schemeClr val="bg1"/>
                </a:solidFill>
                <a:latin typeface="华文细黑" pitchFamily="2" charset="-122"/>
                <a:ea typeface="华文细黑" pitchFamily="2" charset="-122"/>
              </a:rPr>
              <a:t>试</a:t>
            </a:r>
          </a:p>
          <a:p>
            <a:pPr algn="ctr"/>
            <a:r>
              <a:rPr lang="zh-CN" altLang="en-US" sz="1400">
                <a:solidFill>
                  <a:schemeClr val="bg1"/>
                </a:solidFill>
                <a:latin typeface="华文细黑" pitchFamily="2" charset="-122"/>
                <a:ea typeface="华文细黑" pitchFamily="2" charset="-122"/>
              </a:rPr>
              <a:t>结</a:t>
            </a:r>
          </a:p>
          <a:p>
            <a:pPr algn="ctr"/>
            <a:r>
              <a:rPr lang="zh-CN" altLang="en-US" sz="1400">
                <a:solidFill>
                  <a:schemeClr val="bg1"/>
                </a:solidFill>
                <a:latin typeface="华文细黑" pitchFamily="2" charset="-122"/>
                <a:ea typeface="华文细黑" pitchFamily="2" charset="-122"/>
              </a:rPr>
              <a:t>构</a:t>
            </a:r>
          </a:p>
          <a:p>
            <a:pPr algn="ctr"/>
            <a:r>
              <a:rPr lang="zh-CN" altLang="en-US" sz="1400">
                <a:solidFill>
                  <a:schemeClr val="bg1"/>
                </a:solidFill>
                <a:latin typeface="华文细黑" pitchFamily="2" charset="-122"/>
                <a:ea typeface="华文细黑" pitchFamily="2" charset="-122"/>
              </a:rPr>
              <a:t>大</a:t>
            </a:r>
          </a:p>
          <a:p>
            <a:pPr algn="ctr"/>
            <a:r>
              <a:rPr lang="zh-CN" altLang="en-US" sz="1400">
                <a:solidFill>
                  <a:schemeClr val="bg1"/>
                </a:solidFill>
                <a:latin typeface="华文细黑" pitchFamily="2" charset="-122"/>
                <a:ea typeface="华文细黑" pitchFamily="2" charset="-122"/>
              </a:rPr>
              <a:t>纲</a:t>
            </a:r>
          </a:p>
        </p:txBody>
      </p:sp>
      <p:sp>
        <p:nvSpPr>
          <p:cNvPr id="38" name="Rectangle 70"/>
          <p:cNvSpPr>
            <a:spLocks noChangeArrowheads="1"/>
          </p:cNvSpPr>
          <p:nvPr/>
        </p:nvSpPr>
        <p:spPr bwMode="auto">
          <a:xfrm>
            <a:off x="8567769" y="1655744"/>
            <a:ext cx="339725" cy="1801813"/>
          </a:xfrm>
          <a:prstGeom prst="rect">
            <a:avLst/>
          </a:prstGeom>
          <a:solidFill>
            <a:srgbClr val="333399"/>
          </a:solidFill>
          <a:ln w="9525">
            <a:solidFill>
              <a:schemeClr val="tx1"/>
            </a:solidFill>
            <a:miter lim="800000"/>
            <a:headEnd/>
            <a:tailEnd/>
          </a:ln>
          <a:effectLst/>
        </p:spPr>
        <p:txBody>
          <a:bodyPr wrap="none" anchor="ctr"/>
          <a:lstStyle/>
          <a:p>
            <a:pPr algn="ctr"/>
            <a:r>
              <a:rPr lang="zh-CN" altLang="en-US" sz="1400">
                <a:solidFill>
                  <a:schemeClr val="bg1"/>
                </a:solidFill>
                <a:latin typeface="华文细黑" pitchFamily="2" charset="-122"/>
                <a:ea typeface="华文细黑" pitchFamily="2" charset="-122"/>
              </a:rPr>
              <a:t>评</a:t>
            </a:r>
          </a:p>
          <a:p>
            <a:pPr algn="ctr"/>
            <a:r>
              <a:rPr lang="zh-CN" altLang="en-US" sz="1400">
                <a:solidFill>
                  <a:schemeClr val="bg1"/>
                </a:solidFill>
                <a:latin typeface="华文细黑" pitchFamily="2" charset="-122"/>
                <a:ea typeface="华文细黑" pitchFamily="2" charset="-122"/>
              </a:rPr>
              <a:t>测</a:t>
            </a:r>
          </a:p>
          <a:p>
            <a:pPr algn="ctr"/>
            <a:r>
              <a:rPr lang="zh-CN" altLang="en-US" sz="1400">
                <a:solidFill>
                  <a:schemeClr val="bg1"/>
                </a:solidFill>
                <a:latin typeface="华文细黑" pitchFamily="2" charset="-122"/>
                <a:ea typeface="华文细黑" pitchFamily="2" charset="-122"/>
              </a:rPr>
              <a:t>报</a:t>
            </a:r>
          </a:p>
          <a:p>
            <a:pPr algn="ctr"/>
            <a:r>
              <a:rPr lang="zh-CN" altLang="en-US" sz="1400">
                <a:solidFill>
                  <a:schemeClr val="bg1"/>
                </a:solidFill>
                <a:latin typeface="华文细黑" pitchFamily="2" charset="-122"/>
                <a:ea typeface="华文细黑" pitchFamily="2" charset="-122"/>
              </a:rPr>
              <a:t>告</a:t>
            </a:r>
          </a:p>
        </p:txBody>
      </p:sp>
      <p:sp>
        <p:nvSpPr>
          <p:cNvPr id="39" name="Line 71"/>
          <p:cNvSpPr>
            <a:spLocks noChangeShapeType="1"/>
          </p:cNvSpPr>
          <p:nvPr/>
        </p:nvSpPr>
        <p:spPr bwMode="auto">
          <a:xfrm>
            <a:off x="8064532" y="1362057"/>
            <a:ext cx="719137" cy="0"/>
          </a:xfrm>
          <a:prstGeom prst="line">
            <a:avLst/>
          </a:prstGeom>
          <a:noFill/>
          <a:ln w="9525">
            <a:solidFill>
              <a:schemeClr val="tx1"/>
            </a:solidFill>
            <a:round/>
            <a:headEnd/>
            <a:tailEnd/>
          </a:ln>
          <a:effectLst/>
        </p:spPr>
        <p:txBody>
          <a:bodyPr/>
          <a:lstStyle/>
          <a:p>
            <a:endParaRPr lang="zh-CN" altLang="en-US" sz="1400">
              <a:latin typeface="华文细黑" pitchFamily="2" charset="-122"/>
              <a:ea typeface="华文细黑" pitchFamily="2" charset="-122"/>
            </a:endParaRPr>
          </a:p>
        </p:txBody>
      </p:sp>
      <p:sp>
        <p:nvSpPr>
          <p:cNvPr id="40" name="Line 72"/>
          <p:cNvSpPr>
            <a:spLocks noChangeShapeType="1"/>
          </p:cNvSpPr>
          <p:nvPr/>
        </p:nvSpPr>
        <p:spPr bwMode="auto">
          <a:xfrm>
            <a:off x="8064532" y="1365232"/>
            <a:ext cx="0" cy="287337"/>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41" name="Line 73"/>
          <p:cNvSpPr>
            <a:spLocks noChangeShapeType="1"/>
          </p:cNvSpPr>
          <p:nvPr/>
        </p:nvSpPr>
        <p:spPr bwMode="auto">
          <a:xfrm>
            <a:off x="8783669" y="1362057"/>
            <a:ext cx="0" cy="287337"/>
          </a:xfrm>
          <a:prstGeom prst="line">
            <a:avLst/>
          </a:prstGeom>
          <a:noFill/>
          <a:ln w="9525">
            <a:solidFill>
              <a:schemeClr val="tx1"/>
            </a:solidFill>
            <a:round/>
            <a:headEnd/>
            <a:tailEnd type="triangle" w="med" len="med"/>
          </a:ln>
          <a:effectLst/>
        </p:spPr>
        <p:txBody>
          <a:bodyPr/>
          <a:lstStyle/>
          <a:p>
            <a:endParaRPr lang="zh-CN" altLang="en-US" sz="1400">
              <a:latin typeface="华文细黑" pitchFamily="2" charset="-122"/>
              <a:ea typeface="华文细黑" pitchFamily="2" charset="-122"/>
            </a:endParaRPr>
          </a:p>
        </p:txBody>
      </p:sp>
      <p:sp>
        <p:nvSpPr>
          <p:cNvPr id="42" name="Line 74"/>
          <p:cNvSpPr>
            <a:spLocks noChangeShapeType="1"/>
          </p:cNvSpPr>
          <p:nvPr/>
        </p:nvSpPr>
        <p:spPr bwMode="auto">
          <a:xfrm>
            <a:off x="8424894" y="1146157"/>
            <a:ext cx="0" cy="215900"/>
          </a:xfrm>
          <a:prstGeom prst="line">
            <a:avLst/>
          </a:prstGeom>
          <a:noFill/>
          <a:ln w="9525">
            <a:solidFill>
              <a:schemeClr val="tx1"/>
            </a:solidFill>
            <a:round/>
            <a:headEnd/>
            <a:tailEnd/>
          </a:ln>
          <a:effectLst/>
        </p:spPr>
        <p:txBody>
          <a:bodyPr/>
          <a:lstStyle/>
          <a:p>
            <a:endParaRPr lang="zh-CN" altLang="en-US" sz="1600">
              <a:latin typeface="华文细黑" pitchFamily="2" charset="-122"/>
              <a:ea typeface="华文细黑" pitchFamily="2" charset="-122"/>
            </a:endParaRPr>
          </a:p>
        </p:txBody>
      </p:sp>
      <p:sp>
        <p:nvSpPr>
          <p:cNvPr id="43" name="Rectangle 75"/>
          <p:cNvSpPr>
            <a:spLocks noChangeArrowheads="1"/>
          </p:cNvSpPr>
          <p:nvPr/>
        </p:nvSpPr>
        <p:spPr bwMode="auto">
          <a:xfrm>
            <a:off x="142908" y="3636970"/>
            <a:ext cx="8858248" cy="792162"/>
          </a:xfrm>
          <a:prstGeom prst="rect">
            <a:avLst/>
          </a:prstGeom>
          <a:noFill/>
          <a:ln w="9525">
            <a:solidFill>
              <a:schemeClr val="accent2"/>
            </a:solidFill>
            <a:miter lim="800000"/>
            <a:headEnd/>
            <a:tailEnd/>
          </a:ln>
          <a:effectLst/>
        </p:spPr>
        <p:txBody>
          <a:bodyPr/>
          <a:lstStyle/>
          <a:p>
            <a:pPr algn="just" eaLnBrk="0" hangingPunct="0">
              <a:lnSpc>
                <a:spcPct val="80000"/>
              </a:lnSpc>
              <a:spcBef>
                <a:spcPct val="20000"/>
              </a:spcBef>
            </a:pPr>
            <a:r>
              <a:rPr lang="en-US" altLang="zh-CN" sz="1200" b="0" dirty="0">
                <a:solidFill>
                  <a:srgbClr val="0033CC"/>
                </a:solidFill>
                <a:latin typeface="华文细黑" pitchFamily="2" charset="-122"/>
                <a:ea typeface="华文细黑" pitchFamily="2" charset="-122"/>
              </a:rPr>
              <a:t>1</a:t>
            </a:r>
            <a:r>
              <a:rPr lang="zh-CN" altLang="en-US" sz="1200" b="0" dirty="0">
                <a:solidFill>
                  <a:srgbClr val="0033CC"/>
                </a:solidFill>
                <a:latin typeface="华文细黑" pitchFamily="2" charset="-122"/>
                <a:ea typeface="华文细黑" pitchFamily="2" charset="-122"/>
              </a:rPr>
              <a:t>．发现该品牌的现有联想意义</a:t>
            </a:r>
          </a:p>
          <a:p>
            <a:pPr algn="just" eaLnBrk="0" hangingPunct="0">
              <a:lnSpc>
                <a:spcPct val="80000"/>
              </a:lnSpc>
              <a:spcBef>
                <a:spcPct val="20000"/>
              </a:spcBef>
            </a:pPr>
            <a:r>
              <a:rPr lang="zh-CN" altLang="en-US" sz="1000" b="0" dirty="0">
                <a:latin typeface="华文细黑" pitchFamily="2" charset="-122"/>
                <a:ea typeface="华文细黑" pitchFamily="2" charset="-122"/>
              </a:rPr>
              <a:t>◆消费者反射法（例如：图象归类法、品牌联想法、品牌拟人法）</a:t>
            </a:r>
          </a:p>
          <a:p>
            <a:pPr algn="just" eaLnBrk="0" hangingPunct="0">
              <a:lnSpc>
                <a:spcPct val="80000"/>
              </a:lnSpc>
              <a:spcBef>
                <a:spcPct val="20000"/>
              </a:spcBef>
            </a:pPr>
            <a:r>
              <a:rPr lang="zh-CN" altLang="en-US" sz="1000" b="0" dirty="0">
                <a:latin typeface="华文细黑" pitchFamily="2" charset="-122"/>
                <a:ea typeface="华文细黑" pitchFamily="2" charset="-122"/>
              </a:rPr>
              <a:t>◆重量级使用者习惯调查</a:t>
            </a:r>
          </a:p>
          <a:p>
            <a:pPr algn="just" eaLnBrk="0" hangingPunct="0">
              <a:lnSpc>
                <a:spcPct val="80000"/>
              </a:lnSpc>
              <a:spcBef>
                <a:spcPct val="20000"/>
              </a:spcBef>
            </a:pPr>
            <a:r>
              <a:rPr lang="zh-CN" altLang="en-US" sz="1000" b="0" dirty="0">
                <a:latin typeface="华文细黑" pitchFamily="2" charset="-122"/>
                <a:ea typeface="华文细黑" pitchFamily="2" charset="-122"/>
              </a:rPr>
              <a:t>◆让非常熟悉该品牌及对该品牌特别有研究的人来下判断，因为这些人对消费者的观点特别敏感。</a:t>
            </a:r>
          </a:p>
          <a:p>
            <a:pPr algn="just" eaLnBrk="0" hangingPunct="0">
              <a:lnSpc>
                <a:spcPct val="80000"/>
              </a:lnSpc>
              <a:spcBef>
                <a:spcPct val="20000"/>
              </a:spcBef>
            </a:pPr>
            <a:r>
              <a:rPr lang="zh-CN" altLang="en-US" sz="1000" b="0" dirty="0">
                <a:latin typeface="华文细黑" pitchFamily="2" charset="-122"/>
                <a:ea typeface="华文细黑" pitchFamily="2" charset="-122"/>
              </a:rPr>
              <a:t>◆ 让熟悉该品牌的人在团体讨论会中列出自由联想意义的“清单”来。</a:t>
            </a:r>
            <a:endParaRPr lang="zh-CN" altLang="en-US" sz="1600" b="0" dirty="0">
              <a:latin typeface="华文细黑" pitchFamily="2" charset="-122"/>
              <a:ea typeface="华文细黑" pitchFamily="2" charset="-122"/>
            </a:endParaRPr>
          </a:p>
        </p:txBody>
      </p:sp>
      <p:sp>
        <p:nvSpPr>
          <p:cNvPr id="44" name="Rectangle 76"/>
          <p:cNvSpPr>
            <a:spLocks noChangeArrowheads="1"/>
          </p:cNvSpPr>
          <p:nvPr/>
        </p:nvSpPr>
        <p:spPr bwMode="auto">
          <a:xfrm>
            <a:off x="142908" y="4492647"/>
            <a:ext cx="8858248" cy="358775"/>
          </a:xfrm>
          <a:prstGeom prst="rect">
            <a:avLst/>
          </a:prstGeom>
          <a:noFill/>
          <a:ln w="9525">
            <a:solidFill>
              <a:schemeClr val="accent2"/>
            </a:solidFill>
            <a:miter lim="800000"/>
            <a:headEnd/>
            <a:tailEnd/>
          </a:ln>
          <a:effectLst/>
        </p:spPr>
        <p:txBody>
          <a:bodyPr/>
          <a:lstStyle/>
          <a:p>
            <a:pPr eaLnBrk="0" hangingPunct="0">
              <a:lnSpc>
                <a:spcPct val="70000"/>
              </a:lnSpc>
              <a:spcBef>
                <a:spcPct val="20000"/>
              </a:spcBef>
            </a:pPr>
            <a:r>
              <a:rPr lang="en-US" altLang="zh-CN" sz="1400" b="0" dirty="0">
                <a:solidFill>
                  <a:srgbClr val="0033CC"/>
                </a:solidFill>
                <a:latin typeface="华文细黑" pitchFamily="2" charset="-122"/>
                <a:ea typeface="华文细黑" pitchFamily="2" charset="-122"/>
              </a:rPr>
              <a:t>2</a:t>
            </a:r>
            <a:r>
              <a:rPr lang="zh-CN" altLang="en-US" sz="1400" b="0" dirty="0">
                <a:solidFill>
                  <a:srgbClr val="0033CC"/>
                </a:solidFill>
                <a:latin typeface="华文细黑" pitchFamily="2" charset="-122"/>
                <a:ea typeface="华文细黑" pitchFamily="2" charset="-122"/>
              </a:rPr>
              <a:t>．找出竞争品牌的“印记”</a:t>
            </a:r>
          </a:p>
          <a:p>
            <a:pPr eaLnBrk="0" hangingPunct="0">
              <a:lnSpc>
                <a:spcPct val="70000"/>
              </a:lnSpc>
              <a:spcBef>
                <a:spcPct val="20000"/>
              </a:spcBef>
            </a:pPr>
            <a:r>
              <a:rPr lang="zh-CN" altLang="en-US" sz="1200" b="0" dirty="0">
                <a:latin typeface="华文细黑" pitchFamily="2" charset="-122"/>
                <a:ea typeface="华文细黑" pitchFamily="2" charset="-122"/>
              </a:rPr>
              <a:t>这将有助于找出一个商品类别的主要需求点、竞争品牌在消费者认知上所占领的位置，以及各竞争品牌中最主要的差异点。</a:t>
            </a:r>
          </a:p>
        </p:txBody>
      </p:sp>
      <p:sp>
        <p:nvSpPr>
          <p:cNvPr id="45" name="Rectangle 77"/>
          <p:cNvSpPr>
            <a:spLocks noChangeArrowheads="1"/>
          </p:cNvSpPr>
          <p:nvPr/>
        </p:nvSpPr>
        <p:spPr bwMode="auto">
          <a:xfrm>
            <a:off x="142908" y="4924447"/>
            <a:ext cx="8858248" cy="647700"/>
          </a:xfrm>
          <a:prstGeom prst="rect">
            <a:avLst/>
          </a:prstGeom>
          <a:noFill/>
          <a:ln w="9525">
            <a:solidFill>
              <a:schemeClr val="accent2"/>
            </a:solidFill>
            <a:miter lim="800000"/>
            <a:headEnd/>
            <a:tailEnd/>
          </a:ln>
          <a:effectLst/>
        </p:spPr>
        <p:txBody>
          <a:bodyPr/>
          <a:lstStyle/>
          <a:p>
            <a:pPr eaLnBrk="0" hangingPunct="0">
              <a:lnSpc>
                <a:spcPct val="90000"/>
              </a:lnSpc>
              <a:spcBef>
                <a:spcPct val="20000"/>
              </a:spcBef>
            </a:pPr>
            <a:r>
              <a:rPr lang="en-US" altLang="zh-CN" sz="1400" b="0" dirty="0">
                <a:solidFill>
                  <a:srgbClr val="0033CC"/>
                </a:solidFill>
                <a:latin typeface="华文细黑" pitchFamily="2" charset="-122"/>
                <a:ea typeface="华文细黑" pitchFamily="2" charset="-122"/>
              </a:rPr>
              <a:t>3</a:t>
            </a:r>
            <a:r>
              <a:rPr lang="zh-CN" altLang="en-US" sz="1400" b="0">
                <a:solidFill>
                  <a:srgbClr val="0033CC"/>
                </a:solidFill>
                <a:latin typeface="华文细黑" pitchFamily="2" charset="-122"/>
                <a:ea typeface="华文细黑" pitchFamily="2" charset="-122"/>
              </a:rPr>
              <a:t>．找出品牌的意义</a:t>
            </a:r>
            <a:endParaRPr lang="zh-CN" altLang="en-US" sz="1800" b="0">
              <a:solidFill>
                <a:srgbClr val="0033CC"/>
              </a:solidFill>
              <a:latin typeface="华文细黑" pitchFamily="2" charset="-122"/>
              <a:ea typeface="华文细黑" pitchFamily="2" charset="-122"/>
            </a:endParaRPr>
          </a:p>
          <a:p>
            <a:pPr eaLnBrk="0" hangingPunct="0">
              <a:lnSpc>
                <a:spcPct val="90000"/>
              </a:lnSpc>
              <a:spcBef>
                <a:spcPct val="20000"/>
              </a:spcBef>
            </a:pPr>
            <a:r>
              <a:rPr lang="zh-CN" altLang="en-US" sz="1200" b="0">
                <a:latin typeface="华文细黑" pitchFamily="2" charset="-122"/>
                <a:ea typeface="华文细黑" pitchFamily="2" charset="-122"/>
              </a:rPr>
              <a:t>不论任何情形，应首先将注意力放在找出品牌的意义。把各种对该品牌的联想，归类为几个最能使消费者相信目前所相信该品牌的正面印象，再对该品牌的意义进行调查以适用未来的发展。</a:t>
            </a:r>
          </a:p>
        </p:txBody>
      </p:sp>
      <p:sp>
        <p:nvSpPr>
          <p:cNvPr id="46" name="Rectangle 78"/>
          <p:cNvSpPr>
            <a:spLocks noChangeArrowheads="1"/>
          </p:cNvSpPr>
          <p:nvPr/>
        </p:nvSpPr>
        <p:spPr bwMode="auto">
          <a:xfrm>
            <a:off x="142908" y="5572147"/>
            <a:ext cx="8858248" cy="504825"/>
          </a:xfrm>
          <a:prstGeom prst="rect">
            <a:avLst/>
          </a:prstGeom>
          <a:noFill/>
          <a:ln w="9525">
            <a:solidFill>
              <a:schemeClr val="accent2"/>
            </a:solidFill>
            <a:miter lim="800000"/>
            <a:headEnd/>
            <a:tailEnd/>
          </a:ln>
          <a:effectLst/>
        </p:spPr>
        <p:txBody>
          <a:bodyPr/>
          <a:lstStyle/>
          <a:p>
            <a:pPr eaLnBrk="0" hangingPunct="0">
              <a:spcBef>
                <a:spcPct val="20000"/>
              </a:spcBef>
            </a:pPr>
            <a:r>
              <a:rPr lang="en-US" altLang="zh-CN" sz="1200" b="0" dirty="0">
                <a:solidFill>
                  <a:srgbClr val="0033CC"/>
                </a:solidFill>
                <a:latin typeface="华文细黑" pitchFamily="2" charset="-122"/>
                <a:ea typeface="华文细黑" pitchFamily="2" charset="-122"/>
              </a:rPr>
              <a:t>4</a:t>
            </a:r>
            <a:r>
              <a:rPr lang="zh-CN" altLang="en-US" sz="1200" b="0">
                <a:solidFill>
                  <a:srgbClr val="0033CC"/>
                </a:solidFill>
                <a:latin typeface="华文细黑" pitchFamily="2" charset="-122"/>
                <a:ea typeface="华文细黑" pitchFamily="2" charset="-122"/>
              </a:rPr>
              <a:t>．找出品牌的个性特征</a:t>
            </a:r>
            <a:endParaRPr lang="zh-CN" altLang="en-US" sz="1600" b="0">
              <a:solidFill>
                <a:srgbClr val="0033CC"/>
              </a:solidFill>
              <a:latin typeface="华文细黑" pitchFamily="2" charset="-122"/>
              <a:ea typeface="华文细黑" pitchFamily="2" charset="-122"/>
            </a:endParaRPr>
          </a:p>
          <a:p>
            <a:pPr eaLnBrk="0" hangingPunct="0">
              <a:spcBef>
                <a:spcPct val="20000"/>
              </a:spcBef>
            </a:pPr>
            <a:r>
              <a:rPr lang="zh-CN" altLang="en-US" sz="1000" b="0">
                <a:latin typeface="华文细黑" pitchFamily="2" charset="-122"/>
                <a:ea typeface="华文细黑" pitchFamily="2" charset="-122"/>
              </a:rPr>
              <a:t>一旦品牌意义被确定湖，与这些品牌意义相对应的品牌个性即可较轻易地找出来。只有在少数情形下（如流行或美容类别之商品）会以品牌个性导引品牌意义。</a:t>
            </a:r>
          </a:p>
        </p:txBody>
      </p:sp>
      <p:sp>
        <p:nvSpPr>
          <p:cNvPr id="47" name="Rectangle 79"/>
          <p:cNvSpPr>
            <a:spLocks noChangeArrowheads="1"/>
          </p:cNvSpPr>
          <p:nvPr/>
        </p:nvSpPr>
        <p:spPr bwMode="auto">
          <a:xfrm>
            <a:off x="142908" y="6148410"/>
            <a:ext cx="8858248" cy="495300"/>
          </a:xfrm>
          <a:prstGeom prst="rect">
            <a:avLst/>
          </a:prstGeom>
          <a:noFill/>
          <a:ln w="9525">
            <a:solidFill>
              <a:schemeClr val="accent2"/>
            </a:solidFill>
            <a:miter lim="800000"/>
            <a:headEnd/>
            <a:tailEnd/>
          </a:ln>
          <a:effectLst/>
        </p:spPr>
        <p:txBody>
          <a:bodyPr/>
          <a:lstStyle/>
          <a:p>
            <a:pPr eaLnBrk="0" hangingPunct="0">
              <a:lnSpc>
                <a:spcPct val="90000"/>
              </a:lnSpc>
              <a:spcBef>
                <a:spcPct val="20000"/>
              </a:spcBef>
            </a:pPr>
            <a:r>
              <a:rPr lang="en-US" altLang="zh-CN" sz="1400" b="0" dirty="0">
                <a:solidFill>
                  <a:srgbClr val="0033CC"/>
                </a:solidFill>
                <a:latin typeface="华文细黑" pitchFamily="2" charset="-122"/>
                <a:ea typeface="华文细黑" pitchFamily="2" charset="-122"/>
              </a:rPr>
              <a:t>5</a:t>
            </a:r>
            <a:r>
              <a:rPr lang="zh-CN" altLang="en-US" sz="1400" b="0">
                <a:solidFill>
                  <a:srgbClr val="0033CC"/>
                </a:solidFill>
                <a:latin typeface="华文细黑" pitchFamily="2" charset="-122"/>
                <a:ea typeface="华文细黑" pitchFamily="2" charset="-122"/>
              </a:rPr>
              <a:t>．修正以完成的“品牌印记”</a:t>
            </a:r>
            <a:endParaRPr lang="zh-CN" altLang="en-US" sz="1800" b="0">
              <a:solidFill>
                <a:srgbClr val="0033CC"/>
              </a:solidFill>
              <a:latin typeface="华文细黑" pitchFamily="2" charset="-122"/>
              <a:ea typeface="华文细黑" pitchFamily="2" charset="-122"/>
            </a:endParaRPr>
          </a:p>
          <a:p>
            <a:pPr eaLnBrk="0" hangingPunct="0">
              <a:lnSpc>
                <a:spcPct val="90000"/>
              </a:lnSpc>
              <a:spcBef>
                <a:spcPct val="20000"/>
              </a:spcBef>
            </a:pPr>
            <a:r>
              <a:rPr lang="zh-CN" altLang="en-US" sz="1200" b="0">
                <a:latin typeface="华文细黑" pitchFamily="2" charset="-122"/>
                <a:ea typeface="华文细黑" pitchFamily="2" charset="-122"/>
              </a:rPr>
              <a:t>评估竞争情势后，以一种全面性、相关性及强势的远见去评估这个品牌。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85786" y="1928802"/>
            <a:ext cx="7572396" cy="3286148"/>
            <a:chOff x="785786" y="2071678"/>
            <a:chExt cx="7572396" cy="3286148"/>
          </a:xfrm>
        </p:grpSpPr>
        <p:pic>
          <p:nvPicPr>
            <p:cNvPr id="6" name="图片 5" descr="QQ图片20130124153014.jpg"/>
            <p:cNvPicPr>
              <a:picLocks noChangeAspect="1"/>
            </p:cNvPicPr>
            <p:nvPr/>
          </p:nvPicPr>
          <p:blipFill>
            <a:blip r:embed="rId2" cstate="print"/>
            <a:stretch>
              <a:fillRect/>
            </a:stretch>
          </p:blipFill>
          <p:spPr>
            <a:xfrm>
              <a:off x="785786" y="2071678"/>
              <a:ext cx="7572396" cy="3286148"/>
            </a:xfrm>
            <a:prstGeom prst="rect">
              <a:avLst/>
            </a:prstGeom>
          </p:spPr>
        </p:pic>
        <p:sp>
          <p:nvSpPr>
            <p:cNvPr id="4" name="椭圆 3"/>
            <p:cNvSpPr/>
            <p:nvPr/>
          </p:nvSpPr>
          <p:spPr>
            <a:xfrm>
              <a:off x="2786050" y="3214686"/>
              <a:ext cx="3071834" cy="10001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928926" y="3500438"/>
              <a:ext cx="2857520" cy="369332"/>
            </a:xfrm>
            <a:prstGeom prst="rect">
              <a:avLst/>
            </a:prstGeom>
            <a:noFill/>
          </p:spPr>
          <p:txBody>
            <a:bodyPr wrap="square" rtlCol="0">
              <a:spAutoFit/>
            </a:bodyPr>
            <a:lstStyle/>
            <a:p>
              <a:pPr algn="ctr"/>
              <a:r>
                <a:rPr lang="zh-CN" altLang="en-US" b="1" dirty="0" smtClean="0">
                  <a:solidFill>
                    <a:schemeClr val="bg1"/>
                  </a:solidFill>
                  <a:latin typeface="华文细黑" pitchFamily="2" charset="-122"/>
                  <a:ea typeface="华文细黑" pitchFamily="2" charset="-122"/>
                </a:rPr>
                <a:t>目前主要</a:t>
              </a:r>
              <a:r>
                <a:rPr lang="en-US" altLang="zh-CN" b="1" dirty="0" smtClean="0">
                  <a:solidFill>
                    <a:schemeClr val="bg1"/>
                  </a:solidFill>
                  <a:latin typeface="华文细黑" pitchFamily="2" charset="-122"/>
                  <a:ea typeface="华文细黑" pitchFamily="2" charset="-122"/>
                </a:rPr>
                <a:t>4A</a:t>
              </a:r>
              <a:r>
                <a:rPr lang="zh-CN" altLang="en-US" b="1" dirty="0" smtClean="0">
                  <a:solidFill>
                    <a:schemeClr val="bg1"/>
                  </a:solidFill>
                  <a:latin typeface="华文细黑" pitchFamily="2" charset="-122"/>
                  <a:ea typeface="华文细黑" pitchFamily="2" charset="-122"/>
                </a:rPr>
                <a:t>公司品牌模型</a:t>
              </a:r>
              <a:endParaRPr lang="zh-CN" altLang="en-US" b="1" dirty="0">
                <a:solidFill>
                  <a:schemeClr val="bg1"/>
                </a:solidFill>
                <a:latin typeface="华文细黑" pitchFamily="2" charset="-122"/>
                <a:ea typeface="华文细黑" pitchFamily="2" charset="-122"/>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8" name="TextBox 47"/>
          <p:cNvSpPr txBox="1"/>
          <p:nvPr/>
        </p:nvSpPr>
        <p:spPr>
          <a:xfrm>
            <a:off x="6143636" y="5640189"/>
            <a:ext cx="2357454" cy="646331"/>
          </a:xfrm>
          <a:prstGeom prst="rect">
            <a:avLst/>
          </a:prstGeom>
          <a:noFill/>
        </p:spPr>
        <p:txBody>
          <a:bodyPr wrap="square" rtlCol="0">
            <a:spAutoFit/>
          </a:bodyPr>
          <a:lstStyle/>
          <a:p>
            <a:r>
              <a:rPr lang="zh-CN" altLang="en-US" sz="3600" dirty="0" smtClean="0">
                <a:solidFill>
                  <a:schemeClr val="bg1"/>
                </a:solidFill>
                <a:latin typeface="华文细黑" pitchFamily="2" charset="-122"/>
                <a:ea typeface="华文细黑" pitchFamily="2" charset="-122"/>
              </a:rPr>
              <a:t>感谢聆听！</a:t>
            </a:r>
            <a:endParaRPr lang="zh-CN" altLang="en-US" sz="3600" dirty="0">
              <a:solidFill>
                <a:schemeClr val="bg1"/>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DOgilvyr"/>
          <p:cNvPicPr>
            <a:picLocks noChangeAspect="1" noChangeArrowheads="1"/>
          </p:cNvPicPr>
          <p:nvPr/>
        </p:nvPicPr>
        <p:blipFill>
          <a:blip r:embed="rId2" cstate="print"/>
          <a:srcRect/>
          <a:stretch>
            <a:fillRect/>
          </a:stretch>
        </p:blipFill>
        <p:spPr bwMode="auto">
          <a:xfrm>
            <a:off x="1928794" y="1714488"/>
            <a:ext cx="2973738" cy="2643206"/>
          </a:xfrm>
          <a:prstGeom prst="rect">
            <a:avLst/>
          </a:prstGeom>
          <a:noFill/>
        </p:spPr>
      </p:pic>
      <p:sp>
        <p:nvSpPr>
          <p:cNvPr id="3" name="Rectangle 2"/>
          <p:cNvSpPr txBox="1">
            <a:spLocks noChangeArrowheads="1"/>
          </p:cNvSpPr>
          <p:nvPr/>
        </p:nvSpPr>
        <p:spPr>
          <a:xfrm>
            <a:off x="160719" y="4357694"/>
            <a:ext cx="4857752" cy="1000132"/>
          </a:xfrm>
          <a:prstGeom prst="rect">
            <a:avLst/>
          </a:prstGeom>
        </p:spPr>
        <p:txBody>
          <a:bodyPr vert="horz" lIns="91440" tIns="45720" rIns="91440" bIns="45720" rtlCol="0" anchor="ctr">
            <a:normAutofit fontScale="92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To be most valued by those who</a:t>
            </a:r>
            <a:br>
              <a:rPr kumimoji="0" lang="en-US" altLang="en-US" sz="24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br>
            <a:r>
              <a:rPr kumimoji="0" lang="en-US" altLang="en-US" sz="2400" b="0" i="0" u="none" strike="noStrike" kern="1200" cap="none" spc="0" normalizeH="0" baseline="0" noProof="0" dirty="0" smtClean="0">
                <a:ln>
                  <a:noFill/>
                </a:ln>
                <a:solidFill>
                  <a:schemeClr val="tx1"/>
                </a:solidFill>
                <a:effectLst/>
                <a:uLnTx/>
                <a:uFillTx/>
                <a:latin typeface="华文细黑" pitchFamily="2" charset="-122"/>
                <a:ea typeface="华文细黑" pitchFamily="2" charset="-122"/>
                <a:cs typeface="+mj-cs"/>
              </a:rPr>
              <a:t> most value brands.</a:t>
            </a:r>
            <a:endParaRPr kumimoji="0" lang="en-US" altLang="en-US" sz="3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
        <p:nvSpPr>
          <p:cNvPr id="6" name="Rectangle 2"/>
          <p:cNvSpPr txBox="1">
            <a:spLocks noChangeArrowheads="1"/>
          </p:cNvSpPr>
          <p:nvPr/>
        </p:nvSpPr>
        <p:spPr>
          <a:xfrm>
            <a:off x="4857752" y="3429000"/>
            <a:ext cx="4286248" cy="1000132"/>
          </a:xfrm>
          <a:prstGeom prst="rect">
            <a:avLst/>
          </a:prstGeom>
        </p:spPr>
        <p:txBody>
          <a:bodyPr vert="horz" lIns="91440" tIns="45720" rIns="91440" bIns="45720" rtlCol="0" anchor="ctr">
            <a:noAutofit/>
          </a:bodyPr>
          <a:lstStyle/>
          <a:p>
            <a:pPr lvl="0" algn="ctr">
              <a:spcBef>
                <a:spcPct val="0"/>
              </a:spcBef>
            </a:pPr>
            <a:r>
              <a:rPr lang="zh-CN" altLang="en-US" sz="6000" dirty="0" smtClean="0">
                <a:latin typeface="华文细黑" pitchFamily="2" charset="-122"/>
                <a:ea typeface="华文细黑" pitchFamily="2" charset="-122"/>
              </a:rPr>
              <a:t>奥美广告</a:t>
            </a:r>
            <a:endParaRPr kumimoji="0" lang="en-US" altLang="en-US" sz="7200" b="0" i="0" u="none" strike="noStrike" kern="1200" cap="none" spc="0" normalizeH="0" baseline="0" noProof="0" dirty="0">
              <a:ln>
                <a:noFill/>
              </a:ln>
              <a:solidFill>
                <a:schemeClr val="tx1"/>
              </a:solidFill>
              <a:effectLst/>
              <a:uLnTx/>
              <a:uFillTx/>
              <a:latin typeface="华文细黑" pitchFamily="2" charset="-122"/>
              <a:ea typeface="华文细黑" pitchFamily="2" charset="-122"/>
              <a:cs typeface="+mj-cs"/>
            </a:endParaRPr>
          </a:p>
        </p:txBody>
      </p:sp>
      <p:sp>
        <p:nvSpPr>
          <p:cNvPr id="7" name="矩形 6"/>
          <p:cNvSpPr/>
          <p:nvPr/>
        </p:nvSpPr>
        <p:spPr>
          <a:xfrm>
            <a:off x="2214546" y="5558869"/>
            <a:ext cx="2928958" cy="584775"/>
          </a:xfrm>
          <a:prstGeom prst="rect">
            <a:avLst/>
          </a:prstGeom>
        </p:spPr>
        <p:txBody>
          <a:bodyPr wrap="square">
            <a:spAutoFit/>
          </a:bodyPr>
          <a:lstStyle/>
          <a:p>
            <a:pPr lvl="0" algn="r">
              <a:spcBef>
                <a:spcPct val="0"/>
              </a:spcBef>
            </a:pPr>
            <a:r>
              <a:rPr lang="zh-CN" altLang="en-US" sz="1600" dirty="0" smtClean="0">
                <a:solidFill>
                  <a:prstClr val="black"/>
                </a:solidFill>
                <a:latin typeface="华文细黑" pitchFamily="2" charset="-122"/>
                <a:ea typeface="华文细黑" pitchFamily="2" charset="-122"/>
              </a:rPr>
              <a:t>对于珍视品牌的人而言，</a:t>
            </a:r>
            <a:endParaRPr lang="en-US" altLang="zh-CN" sz="1600" dirty="0" smtClean="0">
              <a:solidFill>
                <a:prstClr val="black"/>
              </a:solidFill>
              <a:latin typeface="华文细黑" pitchFamily="2" charset="-122"/>
              <a:ea typeface="华文细黑" pitchFamily="2" charset="-122"/>
            </a:endParaRPr>
          </a:p>
          <a:p>
            <a:pPr lvl="0" algn="r">
              <a:spcBef>
                <a:spcPct val="0"/>
              </a:spcBef>
            </a:pPr>
            <a:r>
              <a:rPr lang="zh-CN" altLang="en-US" sz="1600" dirty="0" smtClean="0">
                <a:solidFill>
                  <a:prstClr val="black"/>
                </a:solidFill>
                <a:latin typeface="华文细黑" pitchFamily="2" charset="-122"/>
                <a:ea typeface="华文细黑" pitchFamily="2" charset="-122"/>
              </a:rPr>
              <a:t>奥美是最值得重视的代理商。</a:t>
            </a:r>
            <a:endParaRPr lang="en-US" altLang="en-US" sz="2000" dirty="0">
              <a:solidFill>
                <a:prstClr val="black"/>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7158" y="425215"/>
            <a:ext cx="3143273" cy="646331"/>
            <a:chOff x="-416353" y="139463"/>
            <a:chExt cx="4579893" cy="646331"/>
          </a:xfrm>
        </p:grpSpPr>
        <p:sp>
          <p:nvSpPr>
            <p:cNvPr id="8" name="矩形 7"/>
            <p:cNvSpPr/>
            <p:nvPr/>
          </p:nvSpPr>
          <p:spPr>
            <a:xfrm>
              <a:off x="-416353" y="285728"/>
              <a:ext cx="4416850"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80647" y="139463"/>
              <a:ext cx="3682893" cy="646331"/>
            </a:xfrm>
            <a:prstGeom prst="rect">
              <a:avLst/>
            </a:prstGeom>
            <a:noFill/>
          </p:spPr>
          <p:txBody>
            <a:bodyPr wrap="square" rtlCol="0">
              <a:spAutoFit/>
            </a:bodyPr>
            <a:lstStyle/>
            <a:p>
              <a:pPr lvl="0" algn="r"/>
              <a:r>
                <a:rPr lang="zh-CN" altLang="en-US" sz="3600" spc="-300" dirty="0" smtClean="0">
                  <a:solidFill>
                    <a:schemeClr val="bg1"/>
                  </a:solidFill>
                  <a:latin typeface="微软雅黑" pitchFamily="34" charset="-122"/>
                  <a:ea typeface="微软雅黑" pitchFamily="34" charset="-122"/>
                </a:rPr>
                <a:t>创始人思想</a:t>
              </a:r>
              <a:endParaRPr lang="zh-CN" altLang="en-US" sz="3600" spc="-300" dirty="0">
                <a:solidFill>
                  <a:schemeClr val="bg1"/>
                </a:solidFill>
                <a:latin typeface="微软雅黑" pitchFamily="34" charset="-122"/>
                <a:ea typeface="微软雅黑" pitchFamily="34" charset="-122"/>
              </a:endParaRPr>
            </a:p>
          </p:txBody>
        </p:sp>
      </p:grpSp>
      <p:sp>
        <p:nvSpPr>
          <p:cNvPr id="12" name="TextBox 11"/>
          <p:cNvSpPr txBox="1"/>
          <p:nvPr/>
        </p:nvSpPr>
        <p:spPr>
          <a:xfrm>
            <a:off x="2071670" y="1071546"/>
            <a:ext cx="1428760" cy="307777"/>
          </a:xfrm>
          <a:prstGeom prst="rect">
            <a:avLst/>
          </a:prstGeom>
          <a:noFill/>
        </p:spPr>
        <p:txBody>
          <a:bodyPr wrap="square" rtlCol="0">
            <a:spAutoFit/>
          </a:bodyPr>
          <a:lstStyle/>
          <a:p>
            <a:r>
              <a:rPr lang="zh-CN" altLang="en-US" sz="1400" dirty="0" smtClean="0">
                <a:latin typeface="华文细黑" pitchFamily="2" charset="-122"/>
                <a:ea typeface="华文细黑" pitchFamily="2" charset="-122"/>
              </a:rPr>
              <a:t>大卫</a:t>
            </a:r>
            <a:r>
              <a:rPr lang="en-US" altLang="zh-CN" sz="1400"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奥格威 </a:t>
            </a:r>
            <a:r>
              <a:rPr lang="en-US" altLang="zh-CN" sz="1400" dirty="0" smtClean="0">
                <a:latin typeface="华文细黑" pitchFamily="2" charset="-122"/>
                <a:ea typeface="华文细黑" pitchFamily="2" charset="-122"/>
              </a:rPr>
              <a:t>〉</a:t>
            </a:r>
            <a:endParaRPr lang="zh-CN" altLang="en-US" sz="1400" dirty="0">
              <a:latin typeface="华文细黑" pitchFamily="2" charset="-122"/>
              <a:ea typeface="华文细黑"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357158" y="2428868"/>
            <a:ext cx="3006464" cy="4071942"/>
          </a:xfrm>
          <a:prstGeom prst="rect">
            <a:avLst/>
          </a:prstGeom>
          <a:noFill/>
          <a:ln w="9525">
            <a:noFill/>
            <a:miter lim="800000"/>
            <a:headEnd/>
            <a:tailEnd/>
          </a:ln>
          <a:effectLst/>
        </p:spPr>
      </p:pic>
      <p:sp>
        <p:nvSpPr>
          <p:cNvPr id="13" name="矩形 12"/>
          <p:cNvSpPr/>
          <p:nvPr/>
        </p:nvSpPr>
        <p:spPr>
          <a:xfrm>
            <a:off x="785786" y="1500174"/>
            <a:ext cx="2714644" cy="523220"/>
          </a:xfrm>
          <a:prstGeom prst="rect">
            <a:avLst/>
          </a:prstGeom>
        </p:spPr>
        <p:txBody>
          <a:bodyPr wrap="square">
            <a:spAutoFit/>
          </a:bodyPr>
          <a:lstStyle/>
          <a:p>
            <a:pPr algn="r"/>
            <a:r>
              <a:rPr lang="zh-CN" altLang="en-US" sz="1400" dirty="0" smtClean="0">
                <a:latin typeface="华文细黑" pitchFamily="2" charset="-122"/>
                <a:ea typeface="华文细黑" pitchFamily="2" charset="-122"/>
              </a:rPr>
              <a:t>现代广告教皇</a:t>
            </a:r>
            <a:endParaRPr lang="en-US" altLang="zh-CN" sz="1400" dirty="0" smtClean="0">
              <a:latin typeface="华文细黑" pitchFamily="2" charset="-122"/>
              <a:ea typeface="华文细黑" pitchFamily="2" charset="-122"/>
            </a:endParaRPr>
          </a:p>
          <a:p>
            <a:pPr algn="r"/>
            <a:r>
              <a:rPr lang="en-US" altLang="zh-CN" sz="1400" dirty="0" smtClean="0">
                <a:latin typeface="华文细黑" pitchFamily="2" charset="-122"/>
                <a:ea typeface="华文细黑" pitchFamily="2" charset="-122"/>
              </a:rPr>
              <a:t>1949</a:t>
            </a:r>
            <a:r>
              <a:rPr lang="zh-CN" altLang="en-US" sz="1400" dirty="0" smtClean="0">
                <a:latin typeface="华文细黑" pitchFamily="2" charset="-122"/>
                <a:ea typeface="华文细黑" pitchFamily="2" charset="-122"/>
              </a:rPr>
              <a:t>年，纽约创办奥美广告公司</a:t>
            </a:r>
          </a:p>
        </p:txBody>
      </p:sp>
      <p:sp>
        <p:nvSpPr>
          <p:cNvPr id="15" name="矩形 14"/>
          <p:cNvSpPr/>
          <p:nvPr/>
        </p:nvSpPr>
        <p:spPr>
          <a:xfrm>
            <a:off x="4214810" y="498454"/>
            <a:ext cx="4357718" cy="523220"/>
          </a:xfrm>
          <a:prstGeom prst="rect">
            <a:avLst/>
          </a:prstGeom>
        </p:spPr>
        <p:txBody>
          <a:bodyPr wrap="square">
            <a:spAutoFit/>
          </a:bodyPr>
          <a:lstStyle/>
          <a:p>
            <a:r>
              <a:rPr lang="zh-CN" altLang="en-US" sz="1400" dirty="0" smtClean="0">
                <a:latin typeface="华文细黑" pitchFamily="2" charset="-122"/>
                <a:ea typeface="华文细黑" pitchFamily="2" charset="-122"/>
              </a:rPr>
              <a:t>我们认为，每一个品牌都是一个产品，但不是所有的产品都是品牌。</a:t>
            </a:r>
            <a:endParaRPr lang="zh-CN" altLang="en-US" sz="1400" dirty="0">
              <a:latin typeface="华文细黑" pitchFamily="2" charset="-122"/>
              <a:ea typeface="华文细黑" pitchFamily="2" charset="-122"/>
            </a:endParaRPr>
          </a:p>
        </p:txBody>
      </p:sp>
      <p:cxnSp>
        <p:nvCxnSpPr>
          <p:cNvPr id="17" name="直接连接符 16"/>
          <p:cNvCxnSpPr/>
          <p:nvPr/>
        </p:nvCxnSpPr>
        <p:spPr>
          <a:xfrm>
            <a:off x="4286248" y="1142984"/>
            <a:ext cx="4214842"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86248" y="1784338"/>
            <a:ext cx="4214842"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214810" y="1285860"/>
            <a:ext cx="4286280" cy="307777"/>
          </a:xfrm>
          <a:prstGeom prst="rect">
            <a:avLst/>
          </a:prstGeom>
        </p:spPr>
        <p:txBody>
          <a:bodyPr wrap="square">
            <a:spAutoFit/>
          </a:bodyPr>
          <a:lstStyle/>
          <a:p>
            <a:r>
              <a:rPr lang="zh-CN" altLang="en-US" sz="1400" dirty="0" smtClean="0">
                <a:solidFill>
                  <a:srgbClr val="FF0000"/>
                </a:solidFill>
                <a:latin typeface="华文细黑" pitchFamily="2" charset="-122"/>
                <a:ea typeface="华文细黑" pitchFamily="2" charset="-122"/>
              </a:rPr>
              <a:t>做广告是为了销售产品，否则就不是做广告。</a:t>
            </a:r>
            <a:endParaRPr lang="zh-CN" altLang="en-US" sz="1400" dirty="0">
              <a:solidFill>
                <a:srgbClr val="FF0000"/>
              </a:solidFill>
              <a:latin typeface="华文细黑" pitchFamily="2" charset="-122"/>
              <a:ea typeface="华文细黑" pitchFamily="2" charset="-122"/>
            </a:endParaRPr>
          </a:p>
        </p:txBody>
      </p:sp>
      <p:sp>
        <p:nvSpPr>
          <p:cNvPr id="20" name="矩形 19"/>
          <p:cNvSpPr/>
          <p:nvPr/>
        </p:nvSpPr>
        <p:spPr>
          <a:xfrm>
            <a:off x="4214810" y="1928802"/>
            <a:ext cx="4572000" cy="307777"/>
          </a:xfrm>
          <a:prstGeom prst="rect">
            <a:avLst/>
          </a:prstGeom>
        </p:spPr>
        <p:txBody>
          <a:bodyPr>
            <a:spAutoFit/>
          </a:bodyPr>
          <a:lstStyle/>
          <a:p>
            <a:r>
              <a:rPr lang="zh-CN" altLang="en-US" sz="1400" dirty="0" smtClean="0">
                <a:latin typeface="华文细黑" pitchFamily="2" charset="-122"/>
                <a:ea typeface="华文细黑" pitchFamily="2" charset="-122"/>
              </a:rPr>
              <a:t>最重要的决定是如何定位你的产品。</a:t>
            </a:r>
            <a:endParaRPr lang="zh-CN" altLang="en-US" sz="1400" dirty="0">
              <a:latin typeface="华文细黑" pitchFamily="2" charset="-122"/>
              <a:ea typeface="华文细黑" pitchFamily="2" charset="-122"/>
            </a:endParaRPr>
          </a:p>
        </p:txBody>
      </p:sp>
      <p:sp>
        <p:nvSpPr>
          <p:cNvPr id="21" name="矩形 20"/>
          <p:cNvSpPr/>
          <p:nvPr/>
        </p:nvSpPr>
        <p:spPr>
          <a:xfrm>
            <a:off x="4214810" y="2478281"/>
            <a:ext cx="4572000" cy="307777"/>
          </a:xfrm>
          <a:prstGeom prst="rect">
            <a:avLst/>
          </a:prstGeom>
        </p:spPr>
        <p:txBody>
          <a:bodyPr>
            <a:spAutoFit/>
          </a:bodyPr>
          <a:lstStyle/>
          <a:p>
            <a:r>
              <a:rPr lang="zh-CN" altLang="en-US" sz="1400" dirty="0" smtClean="0">
                <a:latin typeface="华文细黑" pitchFamily="2" charset="-122"/>
                <a:ea typeface="华文细黑" pitchFamily="2" charset="-122"/>
              </a:rPr>
              <a:t>顾客不是白痴，她是你的妻子。</a:t>
            </a:r>
            <a:endParaRPr lang="zh-CN" altLang="en-US" sz="1400" dirty="0">
              <a:latin typeface="华文细黑" pitchFamily="2" charset="-122"/>
              <a:ea typeface="华文细黑" pitchFamily="2" charset="-122"/>
            </a:endParaRPr>
          </a:p>
        </p:txBody>
      </p:sp>
      <p:sp>
        <p:nvSpPr>
          <p:cNvPr id="24" name="矩形 23"/>
          <p:cNvSpPr/>
          <p:nvPr/>
        </p:nvSpPr>
        <p:spPr>
          <a:xfrm>
            <a:off x="4214810" y="3071810"/>
            <a:ext cx="4286280" cy="523220"/>
          </a:xfrm>
          <a:prstGeom prst="rect">
            <a:avLst/>
          </a:prstGeom>
        </p:spPr>
        <p:txBody>
          <a:bodyPr wrap="square">
            <a:spAutoFit/>
          </a:bodyPr>
          <a:lstStyle/>
          <a:p>
            <a:r>
              <a:rPr lang="zh-CN" altLang="en-US" sz="1400" dirty="0" smtClean="0">
                <a:latin typeface="华文细黑" pitchFamily="2" charset="-122"/>
                <a:ea typeface="华文细黑" pitchFamily="2" charset="-122"/>
              </a:rPr>
              <a:t>所有广告都应该有助于建立一个复杂的象征符号，即品牌形象。</a:t>
            </a:r>
          </a:p>
        </p:txBody>
      </p:sp>
      <p:cxnSp>
        <p:nvCxnSpPr>
          <p:cNvPr id="25" name="直接连接符 24"/>
          <p:cNvCxnSpPr/>
          <p:nvPr/>
        </p:nvCxnSpPr>
        <p:spPr>
          <a:xfrm>
            <a:off x="4286248" y="2357430"/>
            <a:ext cx="4214842"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286248" y="2928934"/>
            <a:ext cx="4214842"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286248" y="3784602"/>
            <a:ext cx="4214842"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286248" y="4786322"/>
            <a:ext cx="4214842"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214842" y="3929066"/>
            <a:ext cx="4286248" cy="738664"/>
          </a:xfrm>
          <a:prstGeom prst="rect">
            <a:avLst/>
          </a:prstGeom>
        </p:spPr>
        <p:txBody>
          <a:bodyPr wrap="square">
            <a:spAutoFit/>
          </a:bodyPr>
          <a:lstStyle/>
          <a:p>
            <a:r>
              <a:rPr lang="zh-CN" altLang="en-US" sz="1400" dirty="0" smtClean="0">
                <a:latin typeface="华文细黑" pitchFamily="2" charset="-122"/>
                <a:ea typeface="华文细黑" pitchFamily="2" charset="-122"/>
              </a:rPr>
              <a:t>广告是一个文字的行业，但很多广告代理商却充斥着无法写作的男女。他们就像在大都会歌剧院舞台上的聋哑人，一样的茫然无助。</a:t>
            </a:r>
            <a:r>
              <a:rPr lang="en-US" altLang="en-US" sz="1400" dirty="0" smtClean="0">
                <a:latin typeface="华文细黑" pitchFamily="2" charset="-122"/>
                <a:ea typeface="华文细黑" pitchFamily="2" charset="-122"/>
              </a:rPr>
              <a:t> </a:t>
            </a:r>
            <a:endParaRPr lang="zh-CN" altLang="en-US" sz="1400" dirty="0" smtClean="0">
              <a:latin typeface="华文细黑" pitchFamily="2" charset="-122"/>
              <a:ea typeface="华文细黑" pitchFamily="2" charset="-122"/>
            </a:endParaRPr>
          </a:p>
        </p:txBody>
      </p:sp>
      <p:sp>
        <p:nvSpPr>
          <p:cNvPr id="30" name="矩形 29"/>
          <p:cNvSpPr/>
          <p:nvPr/>
        </p:nvSpPr>
        <p:spPr>
          <a:xfrm>
            <a:off x="4214810" y="4929198"/>
            <a:ext cx="4286280" cy="523220"/>
          </a:xfrm>
          <a:prstGeom prst="rect">
            <a:avLst/>
          </a:prstGeom>
        </p:spPr>
        <p:txBody>
          <a:bodyPr wrap="square">
            <a:spAutoFit/>
          </a:bodyPr>
          <a:lstStyle/>
          <a:p>
            <a:r>
              <a:rPr lang="zh-CN" altLang="en-US" sz="1400" dirty="0" smtClean="0">
                <a:latin typeface="华文细黑" pitchFamily="2" charset="-122"/>
                <a:ea typeface="华文细黑" pitchFamily="2" charset="-122"/>
              </a:rPr>
              <a:t>我总是用客户的产品。这并不是谄媚奉承，而是良好的基本态度。</a:t>
            </a:r>
          </a:p>
        </p:txBody>
      </p:sp>
      <p:cxnSp>
        <p:nvCxnSpPr>
          <p:cNvPr id="31" name="直接连接符 30"/>
          <p:cNvCxnSpPr/>
          <p:nvPr/>
        </p:nvCxnSpPr>
        <p:spPr>
          <a:xfrm>
            <a:off x="4286248" y="5572140"/>
            <a:ext cx="4214842" cy="158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214810" y="5715016"/>
            <a:ext cx="4357718" cy="738664"/>
          </a:xfrm>
          <a:prstGeom prst="rect">
            <a:avLst/>
          </a:prstGeom>
        </p:spPr>
        <p:txBody>
          <a:bodyPr wrap="square">
            <a:spAutoFit/>
          </a:bodyPr>
          <a:lstStyle/>
          <a:p>
            <a:r>
              <a:rPr lang="zh-CN" altLang="en-US" sz="1400" dirty="0" smtClean="0">
                <a:latin typeface="华文细黑" pitchFamily="2" charset="-122"/>
                <a:ea typeface="华文细黑" pitchFamily="2" charset="-122"/>
              </a:rPr>
              <a:t>在大部分的广告代理商，业务人员的数目，往往是文案人员的两倍。如果你是个酪农，你所雇用的挤牛奶工人，会比牛只数目多一倍吗？</a:t>
            </a:r>
            <a:r>
              <a:rPr lang="en-US" altLang="en-US" sz="1400" dirty="0" smtClean="0">
                <a:latin typeface="华文细黑" pitchFamily="2" charset="-122"/>
                <a:ea typeface="华文细黑" pitchFamily="2" charset="-122"/>
              </a:rPr>
              <a:t> </a:t>
            </a:r>
            <a:endParaRPr lang="zh-CN" altLang="en-US" sz="1400"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1157594e96a"/>
          <p:cNvPicPr>
            <a:picLocks noChangeAspect="1" noChangeArrowheads="1"/>
          </p:cNvPicPr>
          <p:nvPr/>
        </p:nvPicPr>
        <p:blipFill>
          <a:blip r:embed="rId2" cstate="print">
            <a:lum contrast="48000"/>
          </a:blip>
          <a:srcRect/>
          <a:stretch>
            <a:fillRect/>
          </a:stretch>
        </p:blipFill>
        <p:spPr bwMode="auto">
          <a:xfrm>
            <a:off x="5312210" y="642918"/>
            <a:ext cx="3617507" cy="5715040"/>
          </a:xfrm>
          <a:prstGeom prst="rect">
            <a:avLst/>
          </a:prstGeom>
          <a:noFill/>
        </p:spPr>
      </p:pic>
      <p:sp>
        <p:nvSpPr>
          <p:cNvPr id="33" name="Text Box 5"/>
          <p:cNvSpPr txBox="1">
            <a:spLocks noChangeArrowheads="1"/>
          </p:cNvSpPr>
          <p:nvPr/>
        </p:nvSpPr>
        <p:spPr bwMode="auto">
          <a:xfrm>
            <a:off x="428596" y="3054866"/>
            <a:ext cx="4103688" cy="3231654"/>
          </a:xfrm>
          <a:prstGeom prst="rect">
            <a:avLst/>
          </a:prstGeom>
          <a:noFill/>
          <a:ln w="9525">
            <a:noFill/>
            <a:miter lim="800000"/>
            <a:headEnd/>
            <a:tailEnd/>
          </a:ln>
          <a:effectLst/>
        </p:spPr>
        <p:txBody>
          <a:bodyPr wrap="square">
            <a:spAutoFit/>
          </a:bodyPr>
          <a:lstStyle/>
          <a:p>
            <a:pPr>
              <a:lnSpc>
                <a:spcPct val="150000"/>
              </a:lnSpc>
              <a:spcBef>
                <a:spcPct val="50000"/>
              </a:spcBef>
            </a:pPr>
            <a:r>
              <a:rPr lang="zh-CN" altLang="en-US" sz="1600" b="1" dirty="0" smtClean="0">
                <a:solidFill>
                  <a:srgbClr val="000000"/>
                </a:solidFill>
                <a:latin typeface="华文细黑" pitchFamily="2" charset="-122"/>
                <a:ea typeface="华文细黑" pitchFamily="2" charset="-122"/>
              </a:rPr>
              <a:t>标题</a:t>
            </a:r>
            <a:r>
              <a:rPr lang="zh-CN" altLang="en-US" sz="1600" b="1" dirty="0">
                <a:solidFill>
                  <a:srgbClr val="000000"/>
                </a:solidFill>
                <a:latin typeface="华文细黑" pitchFamily="2" charset="-122"/>
                <a:ea typeface="华文细黑" pitchFamily="2" charset="-122"/>
              </a:rPr>
              <a:t>：</a:t>
            </a:r>
          </a:p>
          <a:p>
            <a:pPr>
              <a:spcBef>
                <a:spcPct val="50000"/>
              </a:spcBef>
            </a:pPr>
            <a:r>
              <a:rPr lang="zh-CN" altLang="en-US" sz="1600" b="1" dirty="0" smtClean="0">
                <a:solidFill>
                  <a:srgbClr val="FF6600"/>
                </a:solidFill>
                <a:latin typeface="华文细黑" pitchFamily="2" charset="-122"/>
                <a:ea typeface="华文细黑" pitchFamily="2" charset="-122"/>
              </a:rPr>
              <a:t>这</a:t>
            </a:r>
            <a:r>
              <a:rPr lang="zh-CN" altLang="en-US" sz="1600" b="1" dirty="0">
                <a:solidFill>
                  <a:srgbClr val="FF6600"/>
                </a:solidFill>
                <a:latin typeface="华文细黑" pitchFamily="2" charset="-122"/>
                <a:ea typeface="华文细黑" pitchFamily="2" charset="-122"/>
              </a:rPr>
              <a:t>辆新型‘劳斯莱斯’在时速</a:t>
            </a:r>
            <a:r>
              <a:rPr lang="en-US" altLang="zh-CN" sz="1600" b="1" dirty="0">
                <a:solidFill>
                  <a:srgbClr val="FF6600"/>
                </a:solidFill>
                <a:latin typeface="华文细黑" pitchFamily="2" charset="-122"/>
                <a:ea typeface="华文细黑" pitchFamily="2" charset="-122"/>
              </a:rPr>
              <a:t>60</a:t>
            </a:r>
            <a:r>
              <a:rPr lang="zh-CN" altLang="en-US" sz="1600" b="1" dirty="0">
                <a:solidFill>
                  <a:srgbClr val="FF6600"/>
                </a:solidFill>
                <a:latin typeface="华文细黑" pitchFamily="2" charset="-122"/>
                <a:ea typeface="华文细黑" pitchFamily="2" charset="-122"/>
              </a:rPr>
              <a:t>英里时，最大闹</a:t>
            </a:r>
            <a:r>
              <a:rPr lang="zh-CN" altLang="en-US" sz="1600" b="1" dirty="0" smtClean="0">
                <a:solidFill>
                  <a:srgbClr val="FF6600"/>
                </a:solidFill>
                <a:latin typeface="华文细黑" pitchFamily="2" charset="-122"/>
                <a:ea typeface="华文细黑" pitchFamily="2" charset="-122"/>
              </a:rPr>
              <a:t>声是</a:t>
            </a:r>
            <a:r>
              <a:rPr lang="zh-CN" altLang="en-US" sz="1600" b="1" dirty="0">
                <a:solidFill>
                  <a:srgbClr val="FF6600"/>
                </a:solidFill>
                <a:latin typeface="华文细黑" pitchFamily="2" charset="-122"/>
                <a:ea typeface="华文细黑" pitchFamily="2" charset="-122"/>
              </a:rPr>
              <a:t>来自电子钟。 </a:t>
            </a:r>
            <a:endParaRPr lang="en-US" altLang="zh-CN" sz="1600" b="1" dirty="0" smtClean="0">
              <a:solidFill>
                <a:srgbClr val="FF6600"/>
              </a:solidFill>
              <a:latin typeface="华文细黑" pitchFamily="2" charset="-122"/>
              <a:ea typeface="华文细黑" pitchFamily="2" charset="-122"/>
            </a:endParaRPr>
          </a:p>
          <a:p>
            <a:pPr>
              <a:spcBef>
                <a:spcPct val="50000"/>
              </a:spcBef>
            </a:pPr>
            <a:endParaRPr lang="zh-CN" altLang="en-US" sz="1600" b="1" dirty="0">
              <a:solidFill>
                <a:srgbClr val="000000"/>
              </a:solidFill>
              <a:latin typeface="华文细黑" pitchFamily="2" charset="-122"/>
              <a:ea typeface="华文细黑" pitchFamily="2" charset="-122"/>
            </a:endParaRPr>
          </a:p>
          <a:p>
            <a:pPr>
              <a:lnSpc>
                <a:spcPct val="150000"/>
              </a:lnSpc>
              <a:spcBef>
                <a:spcPct val="50000"/>
              </a:spcBef>
            </a:pPr>
            <a:r>
              <a:rPr lang="zh-CN" altLang="en-US" sz="1600" b="1" dirty="0">
                <a:solidFill>
                  <a:srgbClr val="000000"/>
                </a:solidFill>
                <a:latin typeface="华文细黑" pitchFamily="2" charset="-122"/>
                <a:ea typeface="华文细黑" pitchFamily="2" charset="-122"/>
              </a:rPr>
              <a:t>小标题：</a:t>
            </a:r>
          </a:p>
          <a:p>
            <a:pPr>
              <a:spcBef>
                <a:spcPct val="50000"/>
              </a:spcBef>
            </a:pPr>
            <a:r>
              <a:rPr lang="zh-CN" altLang="en-US" sz="1400" b="1" dirty="0" smtClean="0">
                <a:solidFill>
                  <a:srgbClr val="FF6600"/>
                </a:solidFill>
                <a:latin typeface="华文细黑" pitchFamily="2" charset="-122"/>
                <a:ea typeface="华文细黑" pitchFamily="2" charset="-122"/>
              </a:rPr>
              <a:t>什么</a:t>
            </a:r>
            <a:r>
              <a:rPr lang="zh-CN" altLang="en-US" sz="1400" b="1" dirty="0">
                <a:solidFill>
                  <a:srgbClr val="FF6600"/>
                </a:solidFill>
                <a:latin typeface="华文细黑" pitchFamily="2" charset="-122"/>
                <a:ea typeface="华文细黑" pitchFamily="2" charset="-122"/>
              </a:rPr>
              <a:t>使‘劳斯莱斯’成为世界上最好的</a:t>
            </a:r>
            <a:r>
              <a:rPr lang="zh-CN" altLang="en-US" sz="1400" b="1" dirty="0" smtClean="0">
                <a:solidFill>
                  <a:srgbClr val="FF6600"/>
                </a:solidFill>
                <a:latin typeface="华文细黑" pitchFamily="2" charset="-122"/>
                <a:ea typeface="华文细黑" pitchFamily="2" charset="-122"/>
              </a:rPr>
              <a:t>车子</a:t>
            </a:r>
            <a:r>
              <a:rPr lang="en-US" altLang="zh-CN" sz="1400" b="1" dirty="0" smtClean="0">
                <a:solidFill>
                  <a:srgbClr val="FF6600"/>
                </a:solidFill>
                <a:latin typeface="+mn-ea"/>
              </a:rPr>
              <a:t>?</a:t>
            </a:r>
          </a:p>
          <a:p>
            <a:pPr>
              <a:spcBef>
                <a:spcPct val="50000"/>
              </a:spcBef>
            </a:pPr>
            <a:r>
              <a:rPr lang="zh-CN" altLang="en-US" sz="1400" b="1" dirty="0" smtClean="0">
                <a:solidFill>
                  <a:srgbClr val="FF6600"/>
                </a:solidFill>
                <a:latin typeface="华文细黑" pitchFamily="2" charset="-122"/>
                <a:ea typeface="华文细黑" pitchFamily="2" charset="-122"/>
              </a:rPr>
              <a:t>一</a:t>
            </a:r>
            <a:r>
              <a:rPr lang="zh-CN" altLang="en-US" sz="1400" b="1" dirty="0">
                <a:solidFill>
                  <a:srgbClr val="FF6600"/>
                </a:solidFill>
                <a:latin typeface="华文细黑" pitchFamily="2" charset="-122"/>
                <a:ea typeface="华文细黑" pitchFamily="2" charset="-122"/>
              </a:rPr>
              <a:t>位</a:t>
            </a:r>
            <a:r>
              <a:rPr lang="zh-CN" altLang="en-US" sz="1400" b="1" dirty="0" smtClean="0">
                <a:solidFill>
                  <a:srgbClr val="FF6600"/>
                </a:solidFill>
                <a:latin typeface="华文细黑" pitchFamily="2" charset="-122"/>
                <a:ea typeface="华文细黑" pitchFamily="2" charset="-122"/>
              </a:rPr>
              <a:t>知名</a:t>
            </a:r>
            <a:r>
              <a:rPr lang="zh-CN" altLang="en-US" sz="1400" b="1" dirty="0">
                <a:solidFill>
                  <a:srgbClr val="FF6600"/>
                </a:solidFill>
                <a:latin typeface="华文细黑" pitchFamily="2" charset="-122"/>
                <a:ea typeface="华文细黑" pitchFamily="2" charset="-122"/>
              </a:rPr>
              <a:t>的‘劳斯莱斯’ 工程师说</a:t>
            </a:r>
            <a:r>
              <a:rPr lang="zh-CN" altLang="en-US" sz="1400" b="1" dirty="0" smtClean="0">
                <a:solidFill>
                  <a:srgbClr val="FF6600"/>
                </a:solidFill>
                <a:latin typeface="华文细黑" pitchFamily="2" charset="-122"/>
                <a:ea typeface="华文细黑" pitchFamily="2" charset="-122"/>
              </a:rPr>
              <a:t>：</a:t>
            </a:r>
            <a:endParaRPr lang="en-US" altLang="zh-CN" sz="1400" b="1" dirty="0" smtClean="0">
              <a:solidFill>
                <a:srgbClr val="FF6600"/>
              </a:solidFill>
              <a:latin typeface="华文细黑" pitchFamily="2" charset="-122"/>
              <a:ea typeface="华文细黑" pitchFamily="2" charset="-122"/>
            </a:endParaRPr>
          </a:p>
          <a:p>
            <a:pPr>
              <a:spcBef>
                <a:spcPct val="50000"/>
              </a:spcBef>
            </a:pPr>
            <a:r>
              <a:rPr lang="zh-CN" altLang="en-US" sz="1400" b="1" dirty="0" smtClean="0">
                <a:solidFill>
                  <a:srgbClr val="FF6600"/>
                </a:solidFill>
                <a:latin typeface="华文细黑" pitchFamily="2" charset="-122"/>
                <a:ea typeface="华文细黑" pitchFamily="2" charset="-122"/>
              </a:rPr>
              <a:t>说穿</a:t>
            </a:r>
            <a:r>
              <a:rPr lang="zh-CN" altLang="en-US" sz="1400" b="1" dirty="0">
                <a:solidFill>
                  <a:srgbClr val="FF6600"/>
                </a:solidFill>
                <a:latin typeface="华文细黑" pitchFamily="2" charset="-122"/>
                <a:ea typeface="华文细黑" pitchFamily="2" charset="-122"/>
              </a:rPr>
              <a:t>了，根本没有</a:t>
            </a:r>
            <a:r>
              <a:rPr lang="zh-CN" altLang="en-US" sz="1400" b="1" dirty="0" smtClean="0">
                <a:solidFill>
                  <a:srgbClr val="FF6600"/>
                </a:solidFill>
                <a:latin typeface="华文细黑" pitchFamily="2" charset="-122"/>
                <a:ea typeface="华文细黑" pitchFamily="2" charset="-122"/>
              </a:rPr>
              <a:t>什么</a:t>
            </a:r>
            <a:r>
              <a:rPr lang="zh-CN" altLang="en-US" sz="1400" b="1" dirty="0">
                <a:solidFill>
                  <a:srgbClr val="FF6600"/>
                </a:solidFill>
                <a:latin typeface="华文细黑" pitchFamily="2" charset="-122"/>
                <a:ea typeface="华文细黑" pitchFamily="2" charset="-122"/>
              </a:rPr>
              <a:t>真正的戏法</a:t>
            </a:r>
            <a:r>
              <a:rPr lang="en-US" altLang="zh-CN" sz="1400" b="1" dirty="0">
                <a:solidFill>
                  <a:srgbClr val="FF6600"/>
                </a:solidFill>
                <a:latin typeface="华文细黑" pitchFamily="2" charset="-122"/>
                <a:ea typeface="华文细黑" pitchFamily="2" charset="-122"/>
              </a:rPr>
              <a:t>——</a:t>
            </a:r>
            <a:r>
              <a:rPr lang="zh-CN" altLang="en-US" sz="1400" b="1" dirty="0">
                <a:solidFill>
                  <a:srgbClr val="FF6600"/>
                </a:solidFill>
                <a:latin typeface="华文细黑" pitchFamily="2" charset="-122"/>
                <a:ea typeface="华文细黑" pitchFamily="2" charset="-122"/>
              </a:rPr>
              <a:t>只不过</a:t>
            </a:r>
            <a:r>
              <a:rPr lang="zh-CN" altLang="en-US" sz="1400" b="1" dirty="0" smtClean="0">
                <a:solidFill>
                  <a:srgbClr val="FF6600"/>
                </a:solidFill>
                <a:latin typeface="华文细黑" pitchFamily="2" charset="-122"/>
                <a:ea typeface="华文细黑" pitchFamily="2" charset="-122"/>
              </a:rPr>
              <a:t>是 </a:t>
            </a:r>
            <a:endParaRPr lang="en-US" altLang="zh-CN" sz="1400" b="1" dirty="0" smtClean="0">
              <a:solidFill>
                <a:srgbClr val="FF6600"/>
              </a:solidFill>
              <a:latin typeface="华文细黑" pitchFamily="2" charset="-122"/>
              <a:ea typeface="华文细黑" pitchFamily="2" charset="-122"/>
            </a:endParaRPr>
          </a:p>
          <a:p>
            <a:pPr>
              <a:spcBef>
                <a:spcPct val="50000"/>
              </a:spcBef>
            </a:pPr>
            <a:r>
              <a:rPr lang="zh-CN" altLang="en-US" sz="1400" b="1" dirty="0" smtClean="0">
                <a:solidFill>
                  <a:srgbClr val="FF6600"/>
                </a:solidFill>
                <a:latin typeface="华文细黑" pitchFamily="2" charset="-122"/>
                <a:ea typeface="华文细黑" pitchFamily="2" charset="-122"/>
              </a:rPr>
              <a:t>耐心</a:t>
            </a:r>
            <a:r>
              <a:rPr lang="zh-CN" altLang="en-US" sz="1400" b="1" dirty="0">
                <a:solidFill>
                  <a:srgbClr val="FF6600"/>
                </a:solidFill>
                <a:latin typeface="华文细黑" pitchFamily="2" charset="-122"/>
                <a:ea typeface="华文细黑" pitchFamily="2" charset="-122"/>
              </a:rPr>
              <a:t>地注意到细节</a:t>
            </a:r>
            <a:r>
              <a:rPr lang="zh-CN" altLang="en-US" sz="1400" b="1" dirty="0" smtClean="0">
                <a:solidFill>
                  <a:srgbClr val="FF6600"/>
                </a:solidFill>
                <a:latin typeface="华文细黑" pitchFamily="2" charset="-122"/>
                <a:ea typeface="华文细黑" pitchFamily="2" charset="-122"/>
              </a:rPr>
              <a:t>。</a:t>
            </a:r>
            <a:endParaRPr lang="zh-CN" altLang="en-US" sz="1600" dirty="0">
              <a:latin typeface="华文细黑" pitchFamily="2" charset="-122"/>
              <a:ea typeface="华文细黑" pitchFamily="2" charset="-122"/>
            </a:endParaRPr>
          </a:p>
        </p:txBody>
      </p:sp>
      <p:pic>
        <p:nvPicPr>
          <p:cNvPr id="2050" name="Picture 2"/>
          <p:cNvPicPr>
            <a:picLocks noChangeAspect="1" noChangeArrowheads="1"/>
          </p:cNvPicPr>
          <p:nvPr/>
        </p:nvPicPr>
        <p:blipFill>
          <a:blip r:embed="rId3" cstate="print"/>
          <a:srcRect/>
          <a:stretch>
            <a:fillRect/>
          </a:stretch>
        </p:blipFill>
        <p:spPr bwMode="auto">
          <a:xfrm>
            <a:off x="2857488" y="642918"/>
            <a:ext cx="1571636" cy="1980613"/>
          </a:xfrm>
          <a:prstGeom prst="rect">
            <a:avLst/>
          </a:prstGeom>
          <a:noFill/>
          <a:ln w="9525">
            <a:noFill/>
            <a:miter lim="800000"/>
            <a:headEnd/>
            <a:tailEnd/>
          </a:ln>
          <a:effectLst/>
        </p:spPr>
      </p:pic>
      <p:sp>
        <p:nvSpPr>
          <p:cNvPr id="34" name="矩形 33"/>
          <p:cNvSpPr/>
          <p:nvPr/>
        </p:nvSpPr>
        <p:spPr>
          <a:xfrm>
            <a:off x="428596" y="571480"/>
            <a:ext cx="2286000" cy="646331"/>
          </a:xfrm>
          <a:prstGeom prst="rect">
            <a:avLst/>
          </a:prstGeom>
        </p:spPr>
        <p:txBody>
          <a:bodyPr>
            <a:spAutoFit/>
          </a:bodyPr>
          <a:lstStyle/>
          <a:p>
            <a:pPr lvl="0">
              <a:spcBef>
                <a:spcPct val="50000"/>
              </a:spcBef>
            </a:pPr>
            <a:r>
              <a:rPr lang="zh-CN" altLang="en-US" b="1" dirty="0" smtClean="0">
                <a:solidFill>
                  <a:srgbClr val="000000"/>
                </a:solidFill>
                <a:latin typeface="华文细黑" pitchFamily="2" charset="-122"/>
                <a:ea typeface="华文细黑" pitchFamily="2" charset="-122"/>
              </a:rPr>
              <a:t>劳斯莱斯（</a:t>
            </a:r>
            <a:r>
              <a:rPr lang="en-US" altLang="zh-CN" b="1" dirty="0" smtClean="0">
                <a:solidFill>
                  <a:srgbClr val="000000"/>
                </a:solidFill>
                <a:latin typeface="华文细黑" pitchFamily="2" charset="-122"/>
                <a:ea typeface="华文细黑" pitchFamily="2" charset="-122"/>
              </a:rPr>
              <a:t>Rolls-Royce</a:t>
            </a:r>
            <a:r>
              <a:rPr lang="zh-CN" altLang="en-US" b="1" dirty="0" smtClean="0">
                <a:solidFill>
                  <a:srgbClr val="000000"/>
                </a:solidFill>
                <a:latin typeface="华文细黑" pitchFamily="2" charset="-122"/>
                <a:ea typeface="华文细黑" pitchFamily="2" charset="-122"/>
              </a:rPr>
              <a:t>）轿车广告</a:t>
            </a:r>
            <a:endParaRPr lang="zh-CN" altLang="en-US" sz="1600" b="1" dirty="0">
              <a:solidFill>
                <a:srgbClr val="000000"/>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1739</TotalTime>
  <Words>4443</Words>
  <Application>Microsoft Office PowerPoint</Application>
  <PresentationFormat>全屏显示(4:3)</PresentationFormat>
  <Paragraphs>600</Paragraphs>
  <Slides>60</Slides>
  <Notes>9</Notes>
  <HiddenSlides>0</HiddenSlides>
  <MMClips>0</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Sky123.Org</cp:lastModifiedBy>
  <cp:revision>74</cp:revision>
  <dcterms:created xsi:type="dcterms:W3CDTF">2013-01-25T01:33:56Z</dcterms:created>
  <dcterms:modified xsi:type="dcterms:W3CDTF">2013-12-17T13:12:07Z</dcterms:modified>
</cp:coreProperties>
</file>